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7" r:id="rId1"/>
  </p:sldMasterIdLst>
  <p:sldIdLst>
    <p:sldId id="256" r:id="rId2"/>
    <p:sldId id="257" r:id="rId3"/>
    <p:sldId id="258" r:id="rId4"/>
    <p:sldId id="259" r:id="rId5"/>
    <p:sldId id="261" r:id="rId6"/>
    <p:sldId id="260" r:id="rId7"/>
    <p:sldId id="262" r:id="rId8"/>
    <p:sldId id="283" r:id="rId9"/>
    <p:sldId id="263" r:id="rId10"/>
    <p:sldId id="264" r:id="rId11"/>
    <p:sldId id="265" r:id="rId12"/>
    <p:sldId id="268" r:id="rId13"/>
    <p:sldId id="266" r:id="rId14"/>
    <p:sldId id="281" r:id="rId15"/>
    <p:sldId id="269" r:id="rId16"/>
    <p:sldId id="270" r:id="rId17"/>
    <p:sldId id="271" r:id="rId18"/>
    <p:sldId id="273"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16"/>
    <p:restoredTop sz="94674"/>
  </p:normalViewPr>
  <p:slideViewPr>
    <p:cSldViewPr snapToGrid="0" snapToObjects="1">
      <p:cViewPr varScale="1">
        <p:scale>
          <a:sx n="88" d="100"/>
          <a:sy n="88" d="100"/>
        </p:scale>
        <p:origin x="184" y="2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205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998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620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040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765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660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748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49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479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559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29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907339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gif"/><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alpha val="88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373E-4192-C94F-A394-11B4F02FCAC9}"/>
              </a:ext>
            </a:extLst>
          </p:cNvPr>
          <p:cNvSpPr>
            <a:spLocks noGrp="1"/>
          </p:cNvSpPr>
          <p:nvPr>
            <p:ph type="ctrTitle"/>
          </p:nvPr>
        </p:nvSpPr>
        <p:spPr>
          <a:xfrm>
            <a:off x="1441731" y="1"/>
            <a:ext cx="8915399" cy="1577788"/>
          </a:xfrm>
        </p:spPr>
        <p:txBody>
          <a:bodyPr/>
          <a:lstStyle/>
          <a:p>
            <a:r>
              <a:rPr lang="en-US" dirty="0"/>
              <a:t>RISK</a:t>
            </a:r>
          </a:p>
        </p:txBody>
      </p:sp>
      <p:sp>
        <p:nvSpPr>
          <p:cNvPr id="3" name="Subtitle 2">
            <a:extLst>
              <a:ext uri="{FF2B5EF4-FFF2-40B4-BE49-F238E27FC236}">
                <a16:creationId xmlns:a16="http://schemas.microsoft.com/office/drawing/2014/main" id="{29E9C826-DD7C-C442-BA69-CF52E70AC35A}"/>
              </a:ext>
            </a:extLst>
          </p:cNvPr>
          <p:cNvSpPr>
            <a:spLocks noGrp="1"/>
          </p:cNvSpPr>
          <p:nvPr>
            <p:ph type="subTitle" idx="1"/>
          </p:nvPr>
        </p:nvSpPr>
        <p:spPr>
          <a:xfrm>
            <a:off x="1441730" y="1975910"/>
            <a:ext cx="8915399" cy="1126283"/>
          </a:xfrm>
        </p:spPr>
        <p:txBody>
          <a:bodyPr>
            <a:normAutofit/>
          </a:bodyPr>
          <a:lstStyle/>
          <a:p>
            <a:r>
              <a:rPr lang="en-US" sz="2800" dirty="0"/>
              <a:t>Based on “10 Ways We Get The Odds Wrong”</a:t>
            </a:r>
          </a:p>
          <a:p>
            <a:r>
              <a:rPr lang="en-US" sz="2800" dirty="0"/>
              <a:t>By Maia Szalavitz</a:t>
            </a:r>
          </a:p>
        </p:txBody>
      </p:sp>
    </p:spTree>
    <p:extLst>
      <p:ext uri="{BB962C8B-B14F-4D97-AF65-F5344CB8AC3E}">
        <p14:creationId xmlns:p14="http://schemas.microsoft.com/office/powerpoint/2010/main" val="379051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4E78-A848-A749-B371-4073E27332A2}"/>
              </a:ext>
            </a:extLst>
          </p:cNvPr>
          <p:cNvSpPr>
            <a:spLocks noGrp="1"/>
          </p:cNvSpPr>
          <p:nvPr>
            <p:ph type="title"/>
          </p:nvPr>
        </p:nvSpPr>
        <p:spPr/>
        <p:txBody>
          <a:bodyPr/>
          <a:lstStyle/>
          <a:p>
            <a:r>
              <a:rPr lang="en-US" dirty="0"/>
              <a:t>1) The “Availability Heuristic”</a:t>
            </a:r>
          </a:p>
        </p:txBody>
      </p:sp>
      <p:sp>
        <p:nvSpPr>
          <p:cNvPr id="3" name="TextBox 2">
            <a:extLst>
              <a:ext uri="{FF2B5EF4-FFF2-40B4-BE49-F238E27FC236}">
                <a16:creationId xmlns:a16="http://schemas.microsoft.com/office/drawing/2014/main" id="{7FE933E0-0C83-234D-92C1-4219DBD56575}"/>
              </a:ext>
            </a:extLst>
          </p:cNvPr>
          <p:cNvSpPr txBox="1"/>
          <p:nvPr/>
        </p:nvSpPr>
        <p:spPr>
          <a:xfrm>
            <a:off x="1332024" y="1611115"/>
            <a:ext cx="6708890" cy="1246495"/>
          </a:xfrm>
          <a:prstGeom prst="rect">
            <a:avLst/>
          </a:prstGeom>
          <a:noFill/>
        </p:spPr>
        <p:txBody>
          <a:bodyPr wrap="square" rtlCol="0">
            <a:spAutoFit/>
          </a:bodyPr>
          <a:lstStyle/>
          <a:p>
            <a:pPr>
              <a:spcBef>
                <a:spcPts val="600"/>
              </a:spcBef>
            </a:pPr>
            <a:r>
              <a:rPr lang="en-US" sz="2400" dirty="0"/>
              <a:t>Our modern </a:t>
            </a:r>
            <a:r>
              <a:rPr lang="en-US" sz="2400" i="1" dirty="0"/>
              <a:t>media environment </a:t>
            </a:r>
            <a:r>
              <a:rPr lang="en-US" sz="2400" dirty="0"/>
              <a:t>is heavily biased towards the shocking, fearful, and rare</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“if it Bleeds, It Leads”</a:t>
            </a:r>
          </a:p>
        </p:txBody>
      </p:sp>
      <p:pic>
        <p:nvPicPr>
          <p:cNvPr id="5" name="Picture 4">
            <a:extLst>
              <a:ext uri="{FF2B5EF4-FFF2-40B4-BE49-F238E27FC236}">
                <a16:creationId xmlns:a16="http://schemas.microsoft.com/office/drawing/2014/main" id="{80662723-A839-D642-A99E-8773E27E6380}"/>
              </a:ext>
            </a:extLst>
          </p:cNvPr>
          <p:cNvPicPr>
            <a:picLocks noChangeAspect="1"/>
          </p:cNvPicPr>
          <p:nvPr/>
        </p:nvPicPr>
        <p:blipFill>
          <a:blip r:embed="rId2"/>
          <a:stretch>
            <a:fillRect/>
          </a:stretch>
        </p:blipFill>
        <p:spPr>
          <a:xfrm>
            <a:off x="8461034" y="1709775"/>
            <a:ext cx="3727597" cy="1533172"/>
          </a:xfrm>
          <a:prstGeom prst="rect">
            <a:avLst/>
          </a:prstGeom>
        </p:spPr>
      </p:pic>
      <p:sp>
        <p:nvSpPr>
          <p:cNvPr id="6" name="Oval 5">
            <a:extLst>
              <a:ext uri="{FF2B5EF4-FFF2-40B4-BE49-F238E27FC236}">
                <a16:creationId xmlns:a16="http://schemas.microsoft.com/office/drawing/2014/main" id="{18D0F2DE-173F-484A-86BB-31D5BEE4AB50}"/>
              </a:ext>
            </a:extLst>
          </p:cNvPr>
          <p:cNvSpPr/>
          <p:nvPr/>
        </p:nvSpPr>
        <p:spPr>
          <a:xfrm>
            <a:off x="7223055" y="3647828"/>
            <a:ext cx="4412343" cy="3000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0000"/>
                  <a:lumOff val="40000"/>
                </a:schemeClr>
              </a:solidFill>
            </a:endParaRPr>
          </a:p>
        </p:txBody>
      </p:sp>
      <p:sp>
        <p:nvSpPr>
          <p:cNvPr id="8" name="TextBox 7">
            <a:extLst>
              <a:ext uri="{FF2B5EF4-FFF2-40B4-BE49-F238E27FC236}">
                <a16:creationId xmlns:a16="http://schemas.microsoft.com/office/drawing/2014/main" id="{317CAC00-E0EE-BF45-B3CF-F0DD1477366A}"/>
              </a:ext>
            </a:extLst>
          </p:cNvPr>
          <p:cNvSpPr txBox="1"/>
          <p:nvPr/>
        </p:nvSpPr>
        <p:spPr>
          <a:xfrm>
            <a:off x="7784054" y="4217201"/>
            <a:ext cx="3290346" cy="1508105"/>
          </a:xfrm>
          <a:prstGeom prst="rect">
            <a:avLst/>
          </a:prstGeom>
          <a:noFill/>
        </p:spPr>
        <p:txBody>
          <a:bodyPr wrap="square" rtlCol="0">
            <a:spAutoFit/>
          </a:bodyPr>
          <a:lstStyle/>
          <a:p>
            <a:pPr algn="ctr"/>
            <a:r>
              <a:rPr lang="en-US" sz="2300" dirty="0">
                <a:solidFill>
                  <a:schemeClr val="bg1"/>
                </a:solidFill>
              </a:rPr>
              <a:t>Are you more likely to share a story about a shark attack or death by diabetes?</a:t>
            </a:r>
          </a:p>
        </p:txBody>
      </p:sp>
      <p:pic>
        <p:nvPicPr>
          <p:cNvPr id="1026" name="Picture 2" descr="Shark attack Swimmer - Great White Shark">
            <a:extLst>
              <a:ext uri="{FF2B5EF4-FFF2-40B4-BE49-F238E27FC236}">
                <a16:creationId xmlns:a16="http://schemas.microsoft.com/office/drawing/2014/main" id="{65A605A2-B370-7C8B-75FB-D0D63C15B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023" y="2965432"/>
            <a:ext cx="4795085" cy="3000795"/>
          </a:xfrm>
          <a:prstGeom prst="rect">
            <a:avLst/>
          </a:prstGeom>
          <a:noFill/>
          <a:effectLst>
            <a:reflection blurRad="6350" stA="52000" endA="300" endPos="35000" dir="5400000" sy="-100000" algn="bl" rotWithShape="0"/>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7D4F-91FA-034C-B77A-236EF56E9F74}"/>
              </a:ext>
            </a:extLst>
          </p:cNvPr>
          <p:cNvSpPr>
            <a:spLocks noGrp="1"/>
          </p:cNvSpPr>
          <p:nvPr>
            <p:ph type="title"/>
          </p:nvPr>
        </p:nvSpPr>
        <p:spPr/>
        <p:txBody>
          <a:bodyPr/>
          <a:lstStyle/>
          <a:p>
            <a:r>
              <a:rPr lang="en-US" dirty="0"/>
              <a:t>1) The “Availability Heuristic”</a:t>
            </a:r>
          </a:p>
        </p:txBody>
      </p:sp>
      <p:sp>
        <p:nvSpPr>
          <p:cNvPr id="3" name="TextBox 2">
            <a:extLst>
              <a:ext uri="{FF2B5EF4-FFF2-40B4-BE49-F238E27FC236}">
                <a16:creationId xmlns:a16="http://schemas.microsoft.com/office/drawing/2014/main" id="{CBDC417A-C2D7-2C4C-BB58-B284E96B9941}"/>
              </a:ext>
            </a:extLst>
          </p:cNvPr>
          <p:cNvSpPr txBox="1"/>
          <p:nvPr/>
        </p:nvSpPr>
        <p:spPr>
          <a:xfrm>
            <a:off x="275771" y="1424880"/>
            <a:ext cx="10270309" cy="892552"/>
          </a:xfrm>
          <a:prstGeom prst="rect">
            <a:avLst/>
          </a:prstGeom>
          <a:noFill/>
        </p:spPr>
        <p:txBody>
          <a:bodyPr wrap="square" rtlCol="0">
            <a:spAutoFit/>
          </a:bodyPr>
          <a:lstStyle/>
          <a:p>
            <a:r>
              <a:rPr lang="en-US" sz="2400" b="1" dirty="0"/>
              <a:t>CONSEQUENCES:</a:t>
            </a:r>
          </a:p>
          <a:p>
            <a:pPr>
              <a:spcBef>
                <a:spcPts val="600"/>
              </a:spcBef>
            </a:pPr>
            <a:r>
              <a:rPr lang="en-US" sz="2300" dirty="0"/>
              <a:t>We misunderstand where the real risks lie</a:t>
            </a:r>
          </a:p>
        </p:txBody>
      </p:sp>
      <p:sp>
        <p:nvSpPr>
          <p:cNvPr id="4" name="TextBox 3">
            <a:extLst>
              <a:ext uri="{FF2B5EF4-FFF2-40B4-BE49-F238E27FC236}">
                <a16:creationId xmlns:a16="http://schemas.microsoft.com/office/drawing/2014/main" id="{F6551581-DE07-804F-9985-9D7E11C06966}"/>
              </a:ext>
            </a:extLst>
          </p:cNvPr>
          <p:cNvSpPr txBox="1"/>
          <p:nvPr/>
        </p:nvSpPr>
        <p:spPr>
          <a:xfrm>
            <a:off x="275771" y="2536412"/>
            <a:ext cx="11916229" cy="1231106"/>
          </a:xfrm>
          <a:prstGeom prst="rect">
            <a:avLst/>
          </a:prstGeom>
          <a:noFill/>
        </p:spPr>
        <p:txBody>
          <a:bodyPr wrap="square" rtlCol="0">
            <a:spAutoFit/>
          </a:bodyPr>
          <a:lstStyle/>
          <a:p>
            <a:r>
              <a:rPr lang="en-US" sz="2400" dirty="0"/>
              <a:t>After the September 11, 2001 attacks, Americans watched video of the two hijacked planes crashing into the Twin Towers over and over again</a:t>
            </a:r>
          </a:p>
          <a:p>
            <a:pPr marL="285750" indent="-285750">
              <a:spcBef>
                <a:spcPts val="600"/>
              </a:spcBef>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This made the worst outcome of flying highly memorable, and thus seem more likely </a:t>
            </a:r>
          </a:p>
        </p:txBody>
      </p:sp>
      <p:sp>
        <p:nvSpPr>
          <p:cNvPr id="5" name="TextBox 4">
            <a:extLst>
              <a:ext uri="{FF2B5EF4-FFF2-40B4-BE49-F238E27FC236}">
                <a16:creationId xmlns:a16="http://schemas.microsoft.com/office/drawing/2014/main" id="{CB5A138E-21F3-7A4F-B329-DAEA3A70D600}"/>
              </a:ext>
            </a:extLst>
          </p:cNvPr>
          <p:cNvSpPr txBox="1"/>
          <p:nvPr/>
        </p:nvSpPr>
        <p:spPr>
          <a:xfrm>
            <a:off x="275771" y="4118375"/>
            <a:ext cx="11916229" cy="461665"/>
          </a:xfrm>
          <a:prstGeom prst="rect">
            <a:avLst/>
          </a:prstGeom>
          <a:noFill/>
        </p:spPr>
        <p:txBody>
          <a:bodyPr wrap="square" rtlCol="0">
            <a:spAutoFit/>
          </a:bodyPr>
          <a:lstStyle/>
          <a:p>
            <a:r>
              <a:rPr lang="en-US" sz="2400" dirty="0"/>
              <a:t>Many people therefore changed their holiday plans that year, driving rather than flying</a:t>
            </a:r>
          </a:p>
        </p:txBody>
      </p:sp>
      <p:sp>
        <p:nvSpPr>
          <p:cNvPr id="7" name="TextBox 6">
            <a:extLst>
              <a:ext uri="{FF2B5EF4-FFF2-40B4-BE49-F238E27FC236}">
                <a16:creationId xmlns:a16="http://schemas.microsoft.com/office/drawing/2014/main" id="{0CE22B98-2501-C18B-6920-2D2400500B6B}"/>
              </a:ext>
            </a:extLst>
          </p:cNvPr>
          <p:cNvSpPr txBox="1"/>
          <p:nvPr/>
        </p:nvSpPr>
        <p:spPr>
          <a:xfrm>
            <a:off x="1654629" y="5287664"/>
            <a:ext cx="9401297" cy="769441"/>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Since driving is </a:t>
            </a:r>
            <a:r>
              <a:rPr lang="en-US" sz="2200" i="1" dirty="0">
                <a:latin typeface="Helvetica Neue Light" panose="02000403000000020004" pitchFamily="2" charset="0"/>
                <a:ea typeface="Helvetica Neue Light" panose="02000403000000020004" pitchFamily="2" charset="0"/>
              </a:rPr>
              <a:t>actually</a:t>
            </a:r>
            <a:r>
              <a:rPr lang="en-US" sz="2200" dirty="0">
                <a:latin typeface="Helvetica Neue Light" panose="02000403000000020004" pitchFamily="2" charset="0"/>
                <a:ea typeface="Helvetica Neue Light" panose="02000403000000020004" pitchFamily="2" charset="0"/>
              </a:rPr>
              <a:t> much more dangerous than flying, about 1000 more people died that year in traffic accidents than otherwise would have</a:t>
            </a:r>
          </a:p>
        </p:txBody>
      </p:sp>
    </p:spTree>
    <p:extLst>
      <p:ext uri="{BB962C8B-B14F-4D97-AF65-F5344CB8AC3E}">
        <p14:creationId xmlns:p14="http://schemas.microsoft.com/office/powerpoint/2010/main" val="188412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8DF3-88B4-A743-A78E-E7C12296C51E}"/>
              </a:ext>
            </a:extLst>
          </p:cNvPr>
          <p:cNvSpPr>
            <a:spLocks noGrp="1"/>
          </p:cNvSpPr>
          <p:nvPr>
            <p:ph type="title"/>
          </p:nvPr>
        </p:nvSpPr>
        <p:spPr>
          <a:xfrm>
            <a:off x="2182368" y="624110"/>
            <a:ext cx="9322243" cy="1280890"/>
          </a:xfrm>
        </p:spPr>
        <p:txBody>
          <a:bodyPr>
            <a:normAutofit fontScale="90000"/>
          </a:bodyPr>
          <a:lstStyle/>
          <a:p>
            <a:r>
              <a:rPr lang="en-US" dirty="0"/>
              <a:t>2) Insensitivity to Gradual, Long-Term Risk</a:t>
            </a:r>
          </a:p>
        </p:txBody>
      </p:sp>
      <p:sp>
        <p:nvSpPr>
          <p:cNvPr id="3" name="TextBox 2">
            <a:extLst>
              <a:ext uri="{FF2B5EF4-FFF2-40B4-BE49-F238E27FC236}">
                <a16:creationId xmlns:a16="http://schemas.microsoft.com/office/drawing/2014/main" id="{FE088DE8-F7E1-8741-AE1B-55940D7871A5}"/>
              </a:ext>
            </a:extLst>
          </p:cNvPr>
          <p:cNvSpPr txBox="1"/>
          <p:nvPr/>
        </p:nvSpPr>
        <p:spPr>
          <a:xfrm>
            <a:off x="261256" y="1701715"/>
            <a:ext cx="11751639" cy="2462213"/>
          </a:xfrm>
          <a:prstGeom prst="rect">
            <a:avLst/>
          </a:prstGeom>
          <a:noFill/>
        </p:spPr>
        <p:txBody>
          <a:bodyPr wrap="square" rtlCol="0">
            <a:spAutoFit/>
          </a:bodyPr>
          <a:lstStyle/>
          <a:p>
            <a:r>
              <a:rPr lang="en-US" sz="2400" dirty="0"/>
              <a:t>In the world where we evolved, lifespans were much shorter than now</a:t>
            </a:r>
          </a:p>
          <a:p>
            <a:pPr marL="285750" indent="-285750">
              <a:spcBef>
                <a:spcPts val="600"/>
              </a:spcBef>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Minor Injuries were often fatal</a:t>
            </a:r>
          </a:p>
          <a:p>
            <a:pPr marL="285750" indent="-285750">
              <a:spcBef>
                <a:spcPts val="600"/>
              </a:spcBef>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Diseases easily treated today were fatal</a:t>
            </a:r>
          </a:p>
          <a:p>
            <a:pPr marL="285750" indent="-285750">
              <a:spcBef>
                <a:spcPts val="600"/>
              </a:spcBef>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Childbirth was extremely risky for both child and mother</a:t>
            </a:r>
          </a:p>
          <a:p>
            <a:pPr marL="285750" indent="-285750">
              <a:spcBef>
                <a:spcPts val="600"/>
              </a:spcBef>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Famine was common</a:t>
            </a:r>
          </a:p>
          <a:p>
            <a:pPr marL="285750" indent="-285750">
              <a:spcBef>
                <a:spcPts val="600"/>
              </a:spcBef>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Strangers were presumed dangerous</a:t>
            </a:r>
          </a:p>
        </p:txBody>
      </p:sp>
      <p:sp>
        <p:nvSpPr>
          <p:cNvPr id="4" name="TextBox 3">
            <a:extLst>
              <a:ext uri="{FF2B5EF4-FFF2-40B4-BE49-F238E27FC236}">
                <a16:creationId xmlns:a16="http://schemas.microsoft.com/office/drawing/2014/main" id="{D28062A8-BC4E-1A4D-BD1A-5711CF088481}"/>
              </a:ext>
            </a:extLst>
          </p:cNvPr>
          <p:cNvSpPr txBox="1"/>
          <p:nvPr/>
        </p:nvSpPr>
        <p:spPr>
          <a:xfrm>
            <a:off x="261256" y="4598744"/>
            <a:ext cx="11641182" cy="461665"/>
          </a:xfrm>
          <a:prstGeom prst="rect">
            <a:avLst/>
          </a:prstGeom>
          <a:noFill/>
        </p:spPr>
        <p:txBody>
          <a:bodyPr wrap="square" rtlCol="0">
            <a:spAutoFit/>
          </a:bodyPr>
          <a:lstStyle/>
          <a:p>
            <a:r>
              <a:rPr lang="en-US" sz="2400" dirty="0"/>
              <a:t>Living to 50 made you old.  Living past 2 already required some good luck</a:t>
            </a:r>
          </a:p>
        </p:txBody>
      </p:sp>
      <p:sp>
        <p:nvSpPr>
          <p:cNvPr id="5" name="TextBox 4">
            <a:extLst>
              <a:ext uri="{FF2B5EF4-FFF2-40B4-BE49-F238E27FC236}">
                <a16:creationId xmlns:a16="http://schemas.microsoft.com/office/drawing/2014/main" id="{D56628A4-A8E2-384C-8169-14458BA53C8C}"/>
              </a:ext>
            </a:extLst>
          </p:cNvPr>
          <p:cNvSpPr txBox="1"/>
          <p:nvPr/>
        </p:nvSpPr>
        <p:spPr>
          <a:xfrm>
            <a:off x="220180" y="5495226"/>
            <a:ext cx="11751639" cy="738664"/>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When there might not </a:t>
            </a:r>
            <a:r>
              <a:rPr lang="en-US" sz="2100" i="1" dirty="0">
                <a:latin typeface="Helvetica Neue Light" panose="02000403000000020004" pitchFamily="2" charset="0"/>
                <a:ea typeface="Helvetica Neue Light" panose="02000403000000020004" pitchFamily="2" charset="0"/>
              </a:rPr>
              <a:t>be</a:t>
            </a:r>
            <a:r>
              <a:rPr lang="en-US" sz="2100" dirty="0">
                <a:latin typeface="Helvetica Neue Light" panose="02000403000000020004" pitchFamily="2" charset="0"/>
                <a:ea typeface="Helvetica Neue Light" panose="02000403000000020004" pitchFamily="2" charset="0"/>
              </a:rPr>
              <a:t> a “long-term,” it made sense to ignore long-term risks and focus instead on the here and now</a:t>
            </a:r>
            <a:endParaRPr lang="en-US" dirty="0"/>
          </a:p>
        </p:txBody>
      </p:sp>
    </p:spTree>
    <p:extLst>
      <p:ext uri="{BB962C8B-B14F-4D97-AF65-F5344CB8AC3E}">
        <p14:creationId xmlns:p14="http://schemas.microsoft.com/office/powerpoint/2010/main" val="3915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8DF3-88B4-A743-A78E-E7C12296C51E}"/>
              </a:ext>
            </a:extLst>
          </p:cNvPr>
          <p:cNvSpPr>
            <a:spLocks noGrp="1"/>
          </p:cNvSpPr>
          <p:nvPr>
            <p:ph type="title"/>
          </p:nvPr>
        </p:nvSpPr>
        <p:spPr>
          <a:xfrm>
            <a:off x="2182368" y="624110"/>
            <a:ext cx="9322243" cy="1280890"/>
          </a:xfrm>
        </p:spPr>
        <p:txBody>
          <a:bodyPr>
            <a:normAutofit fontScale="90000"/>
          </a:bodyPr>
          <a:lstStyle/>
          <a:p>
            <a:r>
              <a:rPr lang="en-US" dirty="0"/>
              <a:t>2) Insensitivity to Gradual, Long-Term Risk</a:t>
            </a:r>
          </a:p>
        </p:txBody>
      </p:sp>
      <p:sp>
        <p:nvSpPr>
          <p:cNvPr id="3" name="TextBox 2">
            <a:extLst>
              <a:ext uri="{FF2B5EF4-FFF2-40B4-BE49-F238E27FC236}">
                <a16:creationId xmlns:a16="http://schemas.microsoft.com/office/drawing/2014/main" id="{6BAA027E-FE93-4C41-8F6B-45DC9D212A37}"/>
              </a:ext>
            </a:extLst>
          </p:cNvPr>
          <p:cNvSpPr txBox="1"/>
          <p:nvPr/>
        </p:nvSpPr>
        <p:spPr>
          <a:xfrm>
            <a:off x="246743" y="2030186"/>
            <a:ext cx="10568722" cy="830997"/>
          </a:xfrm>
          <a:prstGeom prst="rect">
            <a:avLst/>
          </a:prstGeom>
          <a:noFill/>
        </p:spPr>
        <p:txBody>
          <a:bodyPr wrap="square" rtlCol="0">
            <a:spAutoFit/>
          </a:bodyPr>
          <a:lstStyle/>
          <a:p>
            <a:r>
              <a:rPr lang="en-US" sz="2400" dirty="0"/>
              <a:t>It is still very hard for us to “feel” that distant risks are a big deal, even when their consequences could be catastrophic</a:t>
            </a:r>
          </a:p>
        </p:txBody>
      </p:sp>
      <p:sp>
        <p:nvSpPr>
          <p:cNvPr id="4" name="TextBox 3">
            <a:extLst>
              <a:ext uri="{FF2B5EF4-FFF2-40B4-BE49-F238E27FC236}">
                <a16:creationId xmlns:a16="http://schemas.microsoft.com/office/drawing/2014/main" id="{7A66C307-82BB-544B-952D-0F6FC2E3EC3E}"/>
              </a:ext>
            </a:extLst>
          </p:cNvPr>
          <p:cNvSpPr txBox="1"/>
          <p:nvPr/>
        </p:nvSpPr>
        <p:spPr>
          <a:xfrm>
            <a:off x="1079282" y="3599908"/>
            <a:ext cx="5230368" cy="430887"/>
          </a:xfrm>
          <a:prstGeom prst="rect">
            <a:avLst/>
          </a:prstGeom>
          <a:noFill/>
        </p:spPr>
        <p:txBody>
          <a:bodyPr wrap="square" rtlCol="0">
            <a:spAutoFit/>
          </a:bodyPr>
          <a:lstStyle/>
          <a:p>
            <a:r>
              <a:rPr lang="en-US" sz="2200" b="1" dirty="0">
                <a:latin typeface="Helvetica Neue Light" panose="02000403000000020004" pitchFamily="2" charset="0"/>
                <a:ea typeface="Helvetica Neue Light" panose="02000403000000020004" pitchFamily="2" charset="0"/>
              </a:rPr>
              <a:t>Example:</a:t>
            </a:r>
            <a:r>
              <a:rPr lang="en-US" sz="2200" dirty="0">
                <a:latin typeface="Helvetica Neue Light" panose="02000403000000020004" pitchFamily="2" charset="0"/>
                <a:ea typeface="Helvetica Neue Light" panose="02000403000000020004" pitchFamily="2" charset="0"/>
              </a:rPr>
              <a:t>  Climate Change</a:t>
            </a:r>
          </a:p>
        </p:txBody>
      </p:sp>
      <p:pic>
        <p:nvPicPr>
          <p:cNvPr id="6" name="Picture 5">
            <a:extLst>
              <a:ext uri="{FF2B5EF4-FFF2-40B4-BE49-F238E27FC236}">
                <a16:creationId xmlns:a16="http://schemas.microsoft.com/office/drawing/2014/main" id="{5BCE1F18-B87E-BF4E-B7F7-8577D025C123}"/>
              </a:ext>
            </a:extLst>
          </p:cNvPr>
          <p:cNvPicPr>
            <a:picLocks noChangeAspect="1"/>
          </p:cNvPicPr>
          <p:nvPr/>
        </p:nvPicPr>
        <p:blipFill>
          <a:blip r:embed="rId2"/>
          <a:stretch>
            <a:fillRect/>
          </a:stretch>
        </p:blipFill>
        <p:spPr>
          <a:xfrm>
            <a:off x="6505296" y="2986369"/>
            <a:ext cx="5058781" cy="2215088"/>
          </a:xfrm>
          <a:prstGeom prst="rect">
            <a:avLst/>
          </a:prstGeom>
        </p:spPr>
      </p:pic>
      <p:sp>
        <p:nvSpPr>
          <p:cNvPr id="10" name="TextBox 9">
            <a:extLst>
              <a:ext uri="{FF2B5EF4-FFF2-40B4-BE49-F238E27FC236}">
                <a16:creationId xmlns:a16="http://schemas.microsoft.com/office/drawing/2014/main" id="{061403AE-3078-0C4B-BDE4-7E9B657D46E1}"/>
              </a:ext>
            </a:extLst>
          </p:cNvPr>
          <p:cNvSpPr txBox="1"/>
          <p:nvPr/>
        </p:nvSpPr>
        <p:spPr>
          <a:xfrm>
            <a:off x="1079282" y="5524684"/>
            <a:ext cx="7814206" cy="415498"/>
          </a:xfrm>
          <a:prstGeom prst="rect">
            <a:avLst/>
          </a:prstGeom>
          <a:noFill/>
        </p:spPr>
        <p:txBody>
          <a:bodyPr wrap="square" rtlCol="0">
            <a:spAutoFit/>
          </a:bodyPr>
          <a:lstStyle/>
          <a:p>
            <a:r>
              <a:rPr lang="en-US" sz="2100" i="1" dirty="0">
                <a:solidFill>
                  <a:srgbClr val="C00000"/>
                </a:solidFill>
                <a:latin typeface="Helvetica Neue Thin" panose="020B0403020202020204" pitchFamily="34" charset="0"/>
                <a:ea typeface="Helvetica Neue Thin" panose="020B0403020202020204" pitchFamily="34" charset="0"/>
              </a:rPr>
              <a:t>Split between what we “know” and what we “feel”</a:t>
            </a:r>
          </a:p>
        </p:txBody>
      </p:sp>
    </p:spTree>
    <p:extLst>
      <p:ext uri="{BB962C8B-B14F-4D97-AF65-F5344CB8AC3E}">
        <p14:creationId xmlns:p14="http://schemas.microsoft.com/office/powerpoint/2010/main" val="330913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a:extLst>
            <a:ext uri="{FF2B5EF4-FFF2-40B4-BE49-F238E27FC236}">
              <a16:creationId xmlns:a16="http://schemas.microsoft.com/office/drawing/2014/main" id="{645DA015-D19E-DA4B-829B-6DE55083D0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25ECC-48EA-1FEF-7713-0F726B800894}"/>
              </a:ext>
            </a:extLst>
          </p:cNvPr>
          <p:cNvSpPr>
            <a:spLocks noGrp="1"/>
          </p:cNvSpPr>
          <p:nvPr>
            <p:ph type="title"/>
          </p:nvPr>
        </p:nvSpPr>
        <p:spPr>
          <a:xfrm>
            <a:off x="2182368" y="624110"/>
            <a:ext cx="9322243" cy="1280890"/>
          </a:xfrm>
        </p:spPr>
        <p:txBody>
          <a:bodyPr>
            <a:normAutofit fontScale="90000"/>
          </a:bodyPr>
          <a:lstStyle/>
          <a:p>
            <a:r>
              <a:rPr lang="en-US" dirty="0"/>
              <a:t>2) Insensitivity to Gradual, Long-Term Risk</a:t>
            </a:r>
          </a:p>
        </p:txBody>
      </p:sp>
      <p:sp>
        <p:nvSpPr>
          <p:cNvPr id="3" name="TextBox 2">
            <a:extLst>
              <a:ext uri="{FF2B5EF4-FFF2-40B4-BE49-F238E27FC236}">
                <a16:creationId xmlns:a16="http://schemas.microsoft.com/office/drawing/2014/main" id="{5CDD07DB-7DCE-C4CE-C76C-967567A04D9E}"/>
              </a:ext>
            </a:extLst>
          </p:cNvPr>
          <p:cNvSpPr txBox="1"/>
          <p:nvPr/>
        </p:nvSpPr>
        <p:spPr>
          <a:xfrm>
            <a:off x="2830286" y="2186534"/>
            <a:ext cx="9186989" cy="1508105"/>
          </a:xfrm>
          <a:prstGeom prst="rect">
            <a:avLst/>
          </a:prstGeom>
          <a:noFill/>
        </p:spPr>
        <p:txBody>
          <a:bodyPr wrap="square" rtlCol="0">
            <a:spAutoFit/>
          </a:bodyPr>
          <a:lstStyle/>
          <a:p>
            <a:r>
              <a:rPr lang="en-US" sz="2400" dirty="0"/>
              <a:t>Contrast the gradual impact of climate change to the “all or nothing” nature of a full out nuclear war between super-powers</a:t>
            </a:r>
          </a:p>
          <a:p>
            <a:pPr marL="342900" indent="-34290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which either happens or doesn’t, and if it does, it happens in one day</a:t>
            </a:r>
          </a:p>
          <a:p>
            <a:pPr marL="342900" indent="-342900">
              <a:buFont typeface="Arial" panose="020B0604020202020204" pitchFamily="34" charset="0"/>
              <a:buChar char="•"/>
            </a:pPr>
            <a:r>
              <a:rPr lang="en-US" sz="2200" i="1" dirty="0">
                <a:latin typeface="Helvetica Neue Light" panose="02000403000000020004" pitchFamily="2" charset="0"/>
                <a:ea typeface="Helvetica Neue Light" panose="02000403000000020004" pitchFamily="2" charset="0"/>
              </a:rPr>
              <a:t>that</a:t>
            </a:r>
            <a:r>
              <a:rPr lang="en-US" sz="2200" dirty="0">
                <a:latin typeface="Helvetica Neue Light" panose="02000403000000020004" pitchFamily="2" charset="0"/>
                <a:ea typeface="Helvetica Neue Light" panose="02000403000000020004" pitchFamily="2" charset="0"/>
              </a:rPr>
              <a:t> kind </a:t>
            </a:r>
            <a:r>
              <a:rPr lang="en-US" sz="2200" dirty="0">
                <a:latin typeface="Helvetica Neue Light" panose="02000403000000020004" pitchFamily="2" charset="0"/>
                <a:ea typeface="Helvetica Neue Light" panose="02000403000000020004" pitchFamily="2" charset="0"/>
              </a:rPr>
              <a:t>of threat can really focus the mind!</a:t>
            </a:r>
          </a:p>
        </p:txBody>
      </p:sp>
      <p:pic>
        <p:nvPicPr>
          <p:cNvPr id="2050" name="Picture 2" descr="What the science says: Could humans survive a nuclear war between NATO and  Russia? - Alliance for Science">
            <a:extLst>
              <a:ext uri="{FF2B5EF4-FFF2-40B4-BE49-F238E27FC236}">
                <a16:creationId xmlns:a16="http://schemas.microsoft.com/office/drawing/2014/main" id="{AA486416-EBF5-B33C-71C3-A8D9033DA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1477"/>
            <a:ext cx="2652742" cy="19131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72364E-E3E9-09E0-72EE-F88A37DB3BD9}"/>
              </a:ext>
            </a:extLst>
          </p:cNvPr>
          <p:cNvSpPr txBox="1"/>
          <p:nvPr/>
        </p:nvSpPr>
        <p:spPr>
          <a:xfrm>
            <a:off x="16356" y="3774706"/>
            <a:ext cx="6945276" cy="477054"/>
          </a:xfrm>
          <a:prstGeom prst="rect">
            <a:avLst/>
          </a:prstGeom>
          <a:noFill/>
        </p:spPr>
        <p:txBody>
          <a:bodyPr wrap="square">
            <a:spAutoFit/>
          </a:bodyPr>
          <a:lstStyle/>
          <a:p>
            <a:pPr algn="l"/>
            <a:r>
              <a:rPr lang="en-CA" sz="2500" dirty="0">
                <a:latin typeface="Linux Libertine"/>
              </a:rPr>
              <a:t>Stanislav Petrov</a:t>
            </a:r>
            <a:endParaRPr lang="en-CA" sz="2500" b="0" i="0" dirty="0">
              <a:effectLst/>
              <a:latin typeface="Linux Libertine"/>
            </a:endParaRPr>
          </a:p>
        </p:txBody>
      </p:sp>
      <p:sp>
        <p:nvSpPr>
          <p:cNvPr id="9" name="TextBox 8">
            <a:extLst>
              <a:ext uri="{FF2B5EF4-FFF2-40B4-BE49-F238E27FC236}">
                <a16:creationId xmlns:a16="http://schemas.microsoft.com/office/drawing/2014/main" id="{98628C73-E634-58A2-E2D7-8C7855661857}"/>
              </a:ext>
            </a:extLst>
          </p:cNvPr>
          <p:cNvSpPr txBox="1"/>
          <p:nvPr/>
        </p:nvSpPr>
        <p:spPr>
          <a:xfrm>
            <a:off x="2310722" y="4255111"/>
            <a:ext cx="9881278" cy="2031325"/>
          </a:xfrm>
          <a:prstGeom prst="rect">
            <a:avLst/>
          </a:prstGeom>
          <a:noFill/>
        </p:spPr>
        <p:txBody>
          <a:bodyPr wrap="square" rtlCol="0">
            <a:spAutoFit/>
          </a:bodyPr>
          <a:lstStyle/>
          <a:p>
            <a:r>
              <a:rPr lang="en-US" sz="2100" dirty="0">
                <a:latin typeface="Helvetica Neue Light" panose="02000403000000020004" pitchFamily="2" charset="0"/>
                <a:ea typeface="Helvetica Neue Light" panose="02000403000000020004" pitchFamily="2" charset="0"/>
              </a:rPr>
              <a:t>September 1983, Petrov was the duty officer at the command center for one of the USSR’s nuclear early-warning systems </a:t>
            </a:r>
          </a:p>
          <a:p>
            <a:pPr marL="342900" indent="-342900">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The</a:t>
            </a:r>
            <a:r>
              <a:rPr lang="en-US" sz="2100" dirty="0">
                <a:latin typeface="Helvetica Neue Light" panose="02000403000000020004" pitchFamily="2" charset="0"/>
                <a:ea typeface="Helvetica Neue Light" panose="02000403000000020004" pitchFamily="2" charset="0"/>
              </a:rPr>
              <a:t> </a:t>
            </a:r>
            <a:r>
              <a:rPr lang="en-US" sz="2100" dirty="0">
                <a:latin typeface="Helvetica Neue Light" panose="02000403000000020004" pitchFamily="2" charset="0"/>
                <a:ea typeface="Helvetica Neue Light" panose="02000403000000020004" pitchFamily="2" charset="0"/>
              </a:rPr>
              <a:t>system reported up to 5 missiles launched from the USA toward USSR </a:t>
            </a:r>
          </a:p>
          <a:p>
            <a:pPr marL="342900" indent="-342900">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Protocol required Petrov to immediately inform</a:t>
            </a:r>
            <a:r>
              <a:rPr lang="en-US" sz="2100" dirty="0">
                <a:latin typeface="Helvetica Neue Light" panose="02000403000000020004" pitchFamily="2" charset="0"/>
                <a:ea typeface="Helvetica Neue Light" panose="02000403000000020004" pitchFamily="2" charset="0"/>
              </a:rPr>
              <a:t> his </a:t>
            </a:r>
            <a:r>
              <a:rPr lang="en-US" sz="2100" dirty="0">
                <a:latin typeface="Helvetica Neue Light" panose="02000403000000020004" pitchFamily="2" charset="0"/>
                <a:ea typeface="Helvetica Neue Light" panose="02000403000000020004" pitchFamily="2" charset="0"/>
              </a:rPr>
              <a:t>superiors of the attack so that they could initiate a “counter-strike”</a:t>
            </a:r>
          </a:p>
          <a:p>
            <a:r>
              <a:rPr lang="en-US" sz="2100" dirty="0">
                <a:latin typeface="Helvetica Neue Light" panose="02000403000000020004" pitchFamily="2" charset="0"/>
                <a:ea typeface="Helvetica Neue Light" panose="02000403000000020004" pitchFamily="2" charset="0"/>
              </a:rPr>
              <a:t>Instead, he waited for more evidence, quite possibly</a:t>
            </a:r>
            <a:r>
              <a:rPr lang="en-US" sz="2100" dirty="0">
                <a:latin typeface="Helvetica Neue Light" panose="02000403000000020004" pitchFamily="2" charset="0"/>
                <a:ea typeface="Helvetica Neue Light" panose="02000403000000020004" pitchFamily="2" charset="0"/>
              </a:rPr>
              <a:t> saving the world</a:t>
            </a:r>
          </a:p>
        </p:txBody>
      </p:sp>
      <p:pic>
        <p:nvPicPr>
          <p:cNvPr id="4100" name="Picture 4">
            <a:extLst>
              <a:ext uri="{FF2B5EF4-FFF2-40B4-BE49-F238E27FC236}">
                <a16:creationId xmlns:a16="http://schemas.microsoft.com/office/drawing/2014/main" id="{188AAE38-A183-E9D9-6DC0-17C6EFF1C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6" y="4345998"/>
            <a:ext cx="2090612" cy="229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8DF876-6D8E-624C-987A-AF26E68275B2}"/>
              </a:ext>
            </a:extLst>
          </p:cNvPr>
          <p:cNvPicPr>
            <a:picLocks noChangeAspect="1"/>
          </p:cNvPicPr>
          <p:nvPr/>
        </p:nvPicPr>
        <p:blipFill>
          <a:blip r:embed="rId2"/>
          <a:stretch>
            <a:fillRect/>
          </a:stretch>
        </p:blipFill>
        <p:spPr>
          <a:xfrm>
            <a:off x="275222" y="1982115"/>
            <a:ext cx="2284283" cy="3517392"/>
          </a:xfrm>
          <a:prstGeom prst="rect">
            <a:avLst/>
          </a:prstGeom>
        </p:spPr>
      </p:pic>
      <p:sp>
        <p:nvSpPr>
          <p:cNvPr id="2" name="Title 1">
            <a:extLst>
              <a:ext uri="{FF2B5EF4-FFF2-40B4-BE49-F238E27FC236}">
                <a16:creationId xmlns:a16="http://schemas.microsoft.com/office/drawing/2014/main" id="{83B6C0AA-4647-C44E-897F-C05E09B2897C}"/>
              </a:ext>
            </a:extLst>
          </p:cNvPr>
          <p:cNvSpPr>
            <a:spLocks noGrp="1"/>
          </p:cNvSpPr>
          <p:nvPr>
            <p:ph type="title"/>
          </p:nvPr>
        </p:nvSpPr>
        <p:spPr>
          <a:xfrm>
            <a:off x="275222" y="624110"/>
            <a:ext cx="11229389" cy="1280890"/>
          </a:xfrm>
        </p:spPr>
        <p:txBody>
          <a:bodyPr>
            <a:normAutofit/>
          </a:bodyPr>
          <a:lstStyle/>
          <a:p>
            <a:r>
              <a:rPr lang="en-US" dirty="0"/>
              <a:t>3) RISK THERMOSTATS: Differing Tolerances</a:t>
            </a:r>
          </a:p>
        </p:txBody>
      </p:sp>
      <p:pic>
        <p:nvPicPr>
          <p:cNvPr id="8" name="Picture 7">
            <a:extLst>
              <a:ext uri="{FF2B5EF4-FFF2-40B4-BE49-F238E27FC236}">
                <a16:creationId xmlns:a16="http://schemas.microsoft.com/office/drawing/2014/main" id="{3C57BD55-1452-E842-9C1C-76F86C486EA9}"/>
              </a:ext>
            </a:extLst>
          </p:cNvPr>
          <p:cNvPicPr>
            <a:picLocks noChangeAspect="1"/>
          </p:cNvPicPr>
          <p:nvPr/>
        </p:nvPicPr>
        <p:blipFill>
          <a:blip r:embed="rId3"/>
          <a:stretch>
            <a:fillRect/>
          </a:stretch>
        </p:blipFill>
        <p:spPr>
          <a:xfrm>
            <a:off x="2399029" y="2029358"/>
            <a:ext cx="2857500" cy="1485900"/>
          </a:xfrm>
          <a:prstGeom prst="rect">
            <a:avLst/>
          </a:prstGeom>
        </p:spPr>
      </p:pic>
      <p:pic>
        <p:nvPicPr>
          <p:cNvPr id="10" name="Picture 9">
            <a:extLst>
              <a:ext uri="{FF2B5EF4-FFF2-40B4-BE49-F238E27FC236}">
                <a16:creationId xmlns:a16="http://schemas.microsoft.com/office/drawing/2014/main" id="{B94A405B-DD57-FA4F-9546-E385B5E31D15}"/>
              </a:ext>
            </a:extLst>
          </p:cNvPr>
          <p:cNvPicPr>
            <a:picLocks noChangeAspect="1"/>
          </p:cNvPicPr>
          <p:nvPr/>
        </p:nvPicPr>
        <p:blipFill>
          <a:blip r:embed="rId4"/>
          <a:stretch>
            <a:fillRect/>
          </a:stretch>
        </p:blipFill>
        <p:spPr>
          <a:xfrm>
            <a:off x="10168128" y="299909"/>
            <a:ext cx="2023872" cy="1353806"/>
          </a:xfrm>
          <a:prstGeom prst="rect">
            <a:avLst/>
          </a:prstGeom>
        </p:spPr>
      </p:pic>
      <p:pic>
        <p:nvPicPr>
          <p:cNvPr id="12" name="Picture 11">
            <a:extLst>
              <a:ext uri="{FF2B5EF4-FFF2-40B4-BE49-F238E27FC236}">
                <a16:creationId xmlns:a16="http://schemas.microsoft.com/office/drawing/2014/main" id="{AA767E6C-BD88-DD43-9DB3-839ED70F1A04}"/>
              </a:ext>
            </a:extLst>
          </p:cNvPr>
          <p:cNvPicPr>
            <a:picLocks noChangeAspect="1"/>
          </p:cNvPicPr>
          <p:nvPr/>
        </p:nvPicPr>
        <p:blipFill>
          <a:blip r:embed="rId5"/>
          <a:stretch>
            <a:fillRect/>
          </a:stretch>
        </p:blipFill>
        <p:spPr>
          <a:xfrm>
            <a:off x="6698357" y="1904822"/>
            <a:ext cx="2883658" cy="1918944"/>
          </a:xfrm>
          <a:prstGeom prst="rect">
            <a:avLst/>
          </a:prstGeom>
        </p:spPr>
      </p:pic>
      <p:pic>
        <p:nvPicPr>
          <p:cNvPr id="20" name="Picture 19">
            <a:extLst>
              <a:ext uri="{FF2B5EF4-FFF2-40B4-BE49-F238E27FC236}">
                <a16:creationId xmlns:a16="http://schemas.microsoft.com/office/drawing/2014/main" id="{7EBAF6BD-AFB8-544F-A8D8-E366DEC63888}"/>
              </a:ext>
            </a:extLst>
          </p:cNvPr>
          <p:cNvPicPr>
            <a:picLocks noChangeAspect="1"/>
          </p:cNvPicPr>
          <p:nvPr/>
        </p:nvPicPr>
        <p:blipFill>
          <a:blip r:embed="rId6"/>
          <a:stretch>
            <a:fillRect/>
          </a:stretch>
        </p:blipFill>
        <p:spPr>
          <a:xfrm>
            <a:off x="8140186" y="3740811"/>
            <a:ext cx="3896855" cy="2182239"/>
          </a:xfrm>
          <a:prstGeom prst="rect">
            <a:avLst/>
          </a:prstGeom>
        </p:spPr>
      </p:pic>
      <p:pic>
        <p:nvPicPr>
          <p:cNvPr id="22" name="Picture 21">
            <a:extLst>
              <a:ext uri="{FF2B5EF4-FFF2-40B4-BE49-F238E27FC236}">
                <a16:creationId xmlns:a16="http://schemas.microsoft.com/office/drawing/2014/main" id="{94B917A3-AFDD-9B4E-AF88-ACBC29A54CEF}"/>
              </a:ext>
            </a:extLst>
          </p:cNvPr>
          <p:cNvPicPr>
            <a:picLocks noChangeAspect="1"/>
          </p:cNvPicPr>
          <p:nvPr/>
        </p:nvPicPr>
        <p:blipFill>
          <a:blip r:embed="rId7"/>
          <a:stretch>
            <a:fillRect/>
          </a:stretch>
        </p:blipFill>
        <p:spPr>
          <a:xfrm>
            <a:off x="2383059" y="3832643"/>
            <a:ext cx="3850119" cy="2240069"/>
          </a:xfrm>
          <a:prstGeom prst="rect">
            <a:avLst/>
          </a:prstGeom>
        </p:spPr>
      </p:pic>
      <p:sp>
        <p:nvSpPr>
          <p:cNvPr id="23" name="TextBox 22">
            <a:extLst>
              <a:ext uri="{FF2B5EF4-FFF2-40B4-BE49-F238E27FC236}">
                <a16:creationId xmlns:a16="http://schemas.microsoft.com/office/drawing/2014/main" id="{67DAE5B6-EC0B-8644-973D-D652231B217C}"/>
              </a:ext>
            </a:extLst>
          </p:cNvPr>
          <p:cNvSpPr txBox="1"/>
          <p:nvPr/>
        </p:nvSpPr>
        <p:spPr>
          <a:xfrm>
            <a:off x="1256887" y="6072712"/>
            <a:ext cx="4693920" cy="461665"/>
          </a:xfrm>
          <a:prstGeom prst="rect">
            <a:avLst/>
          </a:prstGeom>
          <a:noFill/>
        </p:spPr>
        <p:txBody>
          <a:bodyPr wrap="square" rtlCol="0">
            <a:spAutoFit/>
          </a:bodyPr>
          <a:lstStyle/>
          <a:p>
            <a:r>
              <a:rPr lang="en-US" sz="2400" dirty="0"/>
              <a:t>My Risk-Avoidant Father</a:t>
            </a:r>
          </a:p>
        </p:txBody>
      </p:sp>
      <p:sp>
        <p:nvSpPr>
          <p:cNvPr id="24" name="TextBox 23">
            <a:extLst>
              <a:ext uri="{FF2B5EF4-FFF2-40B4-BE49-F238E27FC236}">
                <a16:creationId xmlns:a16="http://schemas.microsoft.com/office/drawing/2014/main" id="{F9560EB9-51A3-F64A-A573-3189560F7A5A}"/>
              </a:ext>
            </a:extLst>
          </p:cNvPr>
          <p:cNvSpPr txBox="1"/>
          <p:nvPr/>
        </p:nvSpPr>
        <p:spPr>
          <a:xfrm>
            <a:off x="7156202" y="6072712"/>
            <a:ext cx="4584694" cy="461665"/>
          </a:xfrm>
          <a:prstGeom prst="rect">
            <a:avLst/>
          </a:prstGeom>
          <a:noFill/>
        </p:spPr>
        <p:txBody>
          <a:bodyPr wrap="square" rtlCol="0">
            <a:spAutoFit/>
          </a:bodyPr>
          <a:lstStyle/>
          <a:p>
            <a:r>
              <a:rPr lang="en-US" sz="2400" dirty="0"/>
              <a:t>My Risk-Loving Friend</a:t>
            </a:r>
          </a:p>
        </p:txBody>
      </p:sp>
      <p:pic>
        <p:nvPicPr>
          <p:cNvPr id="4" name="Picture 3">
            <a:extLst>
              <a:ext uri="{FF2B5EF4-FFF2-40B4-BE49-F238E27FC236}">
                <a16:creationId xmlns:a16="http://schemas.microsoft.com/office/drawing/2014/main" id="{B65D0E9B-3660-874E-99F4-A8362FB48A86}"/>
              </a:ext>
            </a:extLst>
          </p:cNvPr>
          <p:cNvPicPr>
            <a:picLocks noChangeAspect="1"/>
          </p:cNvPicPr>
          <p:nvPr/>
        </p:nvPicPr>
        <p:blipFill>
          <a:blip r:embed="rId8"/>
          <a:stretch>
            <a:fillRect/>
          </a:stretch>
        </p:blipFill>
        <p:spPr>
          <a:xfrm>
            <a:off x="9384748" y="1912858"/>
            <a:ext cx="2652293" cy="1920626"/>
          </a:xfrm>
          <a:prstGeom prst="rect">
            <a:avLst/>
          </a:prstGeom>
        </p:spPr>
      </p:pic>
    </p:spTree>
    <p:extLst>
      <p:ext uri="{BB962C8B-B14F-4D97-AF65-F5344CB8AC3E}">
        <p14:creationId xmlns:p14="http://schemas.microsoft.com/office/powerpoint/2010/main" val="312129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300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50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150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nodeType="afterEffect">
                                  <p:stCondLst>
                                    <p:cond delay="250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C0AA-4647-C44E-897F-C05E09B2897C}"/>
              </a:ext>
            </a:extLst>
          </p:cNvPr>
          <p:cNvSpPr>
            <a:spLocks noGrp="1"/>
          </p:cNvSpPr>
          <p:nvPr>
            <p:ph type="title"/>
          </p:nvPr>
        </p:nvSpPr>
        <p:spPr>
          <a:xfrm>
            <a:off x="769258" y="624110"/>
            <a:ext cx="10735354" cy="1280890"/>
          </a:xfrm>
        </p:spPr>
        <p:txBody>
          <a:bodyPr>
            <a:normAutofit/>
          </a:bodyPr>
          <a:lstStyle/>
          <a:p>
            <a:r>
              <a:rPr lang="en-US" dirty="0"/>
              <a:t>3) RISK THERMOSTATS: Differing Tolerances</a:t>
            </a:r>
          </a:p>
        </p:txBody>
      </p:sp>
      <p:sp>
        <p:nvSpPr>
          <p:cNvPr id="5" name="TextBox 4">
            <a:extLst>
              <a:ext uri="{FF2B5EF4-FFF2-40B4-BE49-F238E27FC236}">
                <a16:creationId xmlns:a16="http://schemas.microsoft.com/office/drawing/2014/main" id="{C1433848-2C54-204D-85E6-7F7C8C808BFD}"/>
              </a:ext>
            </a:extLst>
          </p:cNvPr>
          <p:cNvSpPr txBox="1"/>
          <p:nvPr/>
        </p:nvSpPr>
        <p:spPr>
          <a:xfrm>
            <a:off x="275771" y="1937655"/>
            <a:ext cx="10084181" cy="1292662"/>
          </a:xfrm>
          <a:prstGeom prst="rect">
            <a:avLst/>
          </a:prstGeom>
          <a:noFill/>
        </p:spPr>
        <p:txBody>
          <a:bodyPr wrap="square" rtlCol="0">
            <a:spAutoFit/>
          </a:bodyPr>
          <a:lstStyle/>
          <a:p>
            <a:pPr>
              <a:spcAft>
                <a:spcPts val="600"/>
              </a:spcAft>
            </a:pPr>
            <a:r>
              <a:rPr lang="en-US" sz="2400" dirty="0"/>
              <a:t>Each of us has a level of risk that feels right to us</a:t>
            </a:r>
          </a:p>
          <a:p>
            <a:pPr marL="342900" indent="-342900">
              <a:spcAft>
                <a:spcPts val="600"/>
              </a:spcAft>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Less than this feels boring</a:t>
            </a:r>
          </a:p>
          <a:p>
            <a:pPr marL="342900" indent="-342900">
              <a:spcAft>
                <a:spcPts val="600"/>
              </a:spcAft>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More than this feels dangerous and reckless</a:t>
            </a:r>
          </a:p>
        </p:txBody>
      </p:sp>
      <p:sp>
        <p:nvSpPr>
          <p:cNvPr id="6" name="TextBox 5">
            <a:extLst>
              <a:ext uri="{FF2B5EF4-FFF2-40B4-BE49-F238E27FC236}">
                <a16:creationId xmlns:a16="http://schemas.microsoft.com/office/drawing/2014/main" id="{F27F5819-232B-4F47-A53C-CA0A70650824}"/>
              </a:ext>
            </a:extLst>
          </p:cNvPr>
          <p:cNvSpPr txBox="1"/>
          <p:nvPr/>
        </p:nvSpPr>
        <p:spPr>
          <a:xfrm>
            <a:off x="2187826" y="3429000"/>
            <a:ext cx="11493340" cy="1292662"/>
          </a:xfrm>
          <a:prstGeom prst="rect">
            <a:avLst/>
          </a:prstGeom>
          <a:noFill/>
        </p:spPr>
        <p:txBody>
          <a:bodyPr wrap="square" rtlCol="0">
            <a:spAutoFit/>
          </a:bodyPr>
          <a:lstStyle/>
          <a:p>
            <a:r>
              <a:rPr lang="en-US" sz="2400" dirty="0"/>
              <a:t>Those with different settings for their ”risk-thermostats” seem crazy:</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”You’re missing out on life –you’re too nervous!”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“You’re a childish thrill-seeker and you’re going to get yourself killed!” </a:t>
            </a:r>
          </a:p>
        </p:txBody>
      </p:sp>
      <p:pic>
        <p:nvPicPr>
          <p:cNvPr id="10" name="Picture 9">
            <a:extLst>
              <a:ext uri="{FF2B5EF4-FFF2-40B4-BE49-F238E27FC236}">
                <a16:creationId xmlns:a16="http://schemas.microsoft.com/office/drawing/2014/main" id="{2296CECC-AC50-E74D-B900-42D7B4AE8CF1}"/>
              </a:ext>
            </a:extLst>
          </p:cNvPr>
          <p:cNvPicPr>
            <a:picLocks noChangeAspect="1"/>
          </p:cNvPicPr>
          <p:nvPr/>
        </p:nvPicPr>
        <p:blipFill>
          <a:blip r:embed="rId2"/>
          <a:stretch>
            <a:fillRect/>
          </a:stretch>
        </p:blipFill>
        <p:spPr>
          <a:xfrm>
            <a:off x="8491382" y="4989999"/>
            <a:ext cx="3320888" cy="1868000"/>
          </a:xfrm>
          <a:prstGeom prst="rect">
            <a:avLst/>
          </a:prstGeom>
        </p:spPr>
      </p:pic>
      <p:sp>
        <p:nvSpPr>
          <p:cNvPr id="15" name="TextBox 14">
            <a:extLst>
              <a:ext uri="{FF2B5EF4-FFF2-40B4-BE49-F238E27FC236}">
                <a16:creationId xmlns:a16="http://schemas.microsoft.com/office/drawing/2014/main" id="{0DA1CC3F-AC1B-134C-AA40-36454F0441C2}"/>
              </a:ext>
            </a:extLst>
          </p:cNvPr>
          <p:cNvSpPr txBox="1"/>
          <p:nvPr/>
        </p:nvSpPr>
        <p:spPr>
          <a:xfrm>
            <a:off x="275771" y="5146934"/>
            <a:ext cx="8182429" cy="1292662"/>
          </a:xfrm>
          <a:prstGeom prst="rect">
            <a:avLst/>
          </a:prstGeom>
          <a:noFill/>
        </p:spPr>
        <p:txBody>
          <a:bodyPr wrap="square" rtlCol="0">
            <a:spAutoFit/>
          </a:bodyPr>
          <a:lstStyle/>
          <a:p>
            <a:r>
              <a:rPr lang="en-US" sz="2400" dirty="0"/>
              <a:t>Useful for groups to have a mix of risk-tolerances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Adventurous few find new opportunities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Cautious few keep the rest of us from following too quickly</a:t>
            </a:r>
          </a:p>
        </p:txBody>
      </p:sp>
    </p:spTree>
    <p:extLst>
      <p:ext uri="{BB962C8B-B14F-4D97-AF65-F5344CB8AC3E}">
        <p14:creationId xmlns:p14="http://schemas.microsoft.com/office/powerpoint/2010/main" val="4054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6C0AA-4647-C44E-897F-C05E09B2897C}"/>
              </a:ext>
            </a:extLst>
          </p:cNvPr>
          <p:cNvSpPr>
            <a:spLocks noGrp="1"/>
          </p:cNvSpPr>
          <p:nvPr>
            <p:ph type="title"/>
          </p:nvPr>
        </p:nvSpPr>
        <p:spPr>
          <a:xfrm>
            <a:off x="450724" y="417882"/>
            <a:ext cx="9688003" cy="1280890"/>
          </a:xfrm>
        </p:spPr>
        <p:txBody>
          <a:bodyPr>
            <a:normAutofit fontScale="90000"/>
          </a:bodyPr>
          <a:lstStyle/>
          <a:p>
            <a:r>
              <a:rPr lang="en-US" dirty="0"/>
              <a:t>3) RISK THERMOSTATS: Differing Tolerances</a:t>
            </a:r>
          </a:p>
        </p:txBody>
      </p:sp>
      <p:sp>
        <p:nvSpPr>
          <p:cNvPr id="3" name="TextBox 2">
            <a:extLst>
              <a:ext uri="{FF2B5EF4-FFF2-40B4-BE49-F238E27FC236}">
                <a16:creationId xmlns:a16="http://schemas.microsoft.com/office/drawing/2014/main" id="{C272FF1D-3F15-2549-8386-D750AA450CD9}"/>
              </a:ext>
            </a:extLst>
          </p:cNvPr>
          <p:cNvSpPr txBox="1"/>
          <p:nvPr/>
        </p:nvSpPr>
        <p:spPr>
          <a:xfrm>
            <a:off x="450725" y="1905000"/>
            <a:ext cx="8301104" cy="1215717"/>
          </a:xfrm>
          <a:prstGeom prst="rect">
            <a:avLst/>
          </a:prstGeom>
          <a:noFill/>
        </p:spPr>
        <p:txBody>
          <a:bodyPr wrap="square" rtlCol="0">
            <a:spAutoFit/>
          </a:bodyPr>
          <a:lstStyle/>
          <a:p>
            <a:r>
              <a:rPr lang="en-US" sz="2400" dirty="0"/>
              <a:t>We “spend” or risk-savings</a:t>
            </a:r>
          </a:p>
          <a:p>
            <a:pPr marL="342900" indent="-34290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As aspects of our lives become safer, we take more chances elsewhere until we return to the same overall level of risk</a:t>
            </a:r>
          </a:p>
        </p:txBody>
      </p:sp>
      <p:pic>
        <p:nvPicPr>
          <p:cNvPr id="5" name="Picture 4">
            <a:extLst>
              <a:ext uri="{FF2B5EF4-FFF2-40B4-BE49-F238E27FC236}">
                <a16:creationId xmlns:a16="http://schemas.microsoft.com/office/drawing/2014/main" id="{203BC6B7-3B99-6B4C-8918-DDC02FA9B73B}"/>
              </a:ext>
            </a:extLst>
          </p:cNvPr>
          <p:cNvPicPr>
            <a:picLocks noChangeAspect="1"/>
          </p:cNvPicPr>
          <p:nvPr/>
        </p:nvPicPr>
        <p:blipFill>
          <a:blip r:embed="rId2"/>
          <a:stretch>
            <a:fillRect/>
          </a:stretch>
        </p:blipFill>
        <p:spPr>
          <a:xfrm>
            <a:off x="987552" y="4577058"/>
            <a:ext cx="6632448" cy="2280942"/>
          </a:xfrm>
          <a:prstGeom prst="rect">
            <a:avLst/>
          </a:prstGeom>
        </p:spPr>
      </p:pic>
      <p:sp>
        <p:nvSpPr>
          <p:cNvPr id="8" name="TextBox 7">
            <a:extLst>
              <a:ext uri="{FF2B5EF4-FFF2-40B4-BE49-F238E27FC236}">
                <a16:creationId xmlns:a16="http://schemas.microsoft.com/office/drawing/2014/main" id="{B744E7AC-A7CC-9345-BB30-4141B68ACDEE}"/>
              </a:ext>
            </a:extLst>
          </p:cNvPr>
          <p:cNvSpPr txBox="1"/>
          <p:nvPr/>
        </p:nvSpPr>
        <p:spPr>
          <a:xfrm>
            <a:off x="2455334" y="3554200"/>
            <a:ext cx="7840134" cy="830997"/>
          </a:xfrm>
          <a:prstGeom prst="rect">
            <a:avLst/>
          </a:prstGeom>
          <a:noFill/>
        </p:spPr>
        <p:txBody>
          <a:bodyPr wrap="square" rtlCol="0">
            <a:spAutoFit/>
          </a:bodyPr>
          <a:lstStyle/>
          <a:p>
            <a:r>
              <a:rPr lang="en-US" sz="2400" dirty="0"/>
              <a:t>Every new safety feature in cars produces at least some rise in risky driving, since we feel safer</a:t>
            </a:r>
          </a:p>
        </p:txBody>
      </p:sp>
      <p:pic>
        <p:nvPicPr>
          <p:cNvPr id="10" name="Picture 9">
            <a:extLst>
              <a:ext uri="{FF2B5EF4-FFF2-40B4-BE49-F238E27FC236}">
                <a16:creationId xmlns:a16="http://schemas.microsoft.com/office/drawing/2014/main" id="{4D6DB07F-36D0-684E-8821-008734E9C9DC}"/>
              </a:ext>
            </a:extLst>
          </p:cNvPr>
          <p:cNvPicPr>
            <a:picLocks noChangeAspect="1"/>
          </p:cNvPicPr>
          <p:nvPr/>
        </p:nvPicPr>
        <p:blipFill>
          <a:blip r:embed="rId3"/>
          <a:stretch>
            <a:fillRect/>
          </a:stretch>
        </p:blipFill>
        <p:spPr>
          <a:xfrm>
            <a:off x="8116760" y="4723257"/>
            <a:ext cx="3215196" cy="1753743"/>
          </a:xfrm>
          <a:prstGeom prst="rect">
            <a:avLst/>
          </a:prstGeom>
        </p:spPr>
      </p:pic>
      <p:pic>
        <p:nvPicPr>
          <p:cNvPr id="5122" name="Picture 2" descr="ROVISTA, Rosuvastatin Ca 5mg 1 Film coated Tablet [PRESCRIPTION REQUIRED] |  Watsons Philippines">
            <a:extLst>
              <a:ext uri="{FF2B5EF4-FFF2-40B4-BE49-F238E27FC236}">
                <a16:creationId xmlns:a16="http://schemas.microsoft.com/office/drawing/2014/main" id="{56775776-DB06-2113-826B-9254D234BC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640" r="20534" b="13862"/>
          <a:stretch/>
        </p:blipFill>
        <p:spPr bwMode="auto">
          <a:xfrm>
            <a:off x="9564528" y="1335314"/>
            <a:ext cx="2176748" cy="20406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nderstanding High Cholesterol: Causes, Symptoms, and Treatments">
            <a:extLst>
              <a:ext uri="{FF2B5EF4-FFF2-40B4-BE49-F238E27FC236}">
                <a16:creationId xmlns:a16="http://schemas.microsoft.com/office/drawing/2014/main" id="{4BDE1969-D70B-02C5-BE86-88C271FF6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4186" y="1264555"/>
            <a:ext cx="3342776" cy="228964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memade French Fries">
            <a:extLst>
              <a:ext uri="{FF2B5EF4-FFF2-40B4-BE49-F238E27FC236}">
                <a16:creationId xmlns:a16="http://schemas.microsoft.com/office/drawing/2014/main" id="{734D02BC-E50F-8A31-14FA-0D77059539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6855" y="1275457"/>
            <a:ext cx="2646346" cy="264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5124"/>
                                        </p:tgtEl>
                                      </p:cBhvr>
                                    </p:animEffect>
                                    <p:set>
                                      <p:cBhvr>
                                        <p:cTn id="11" dur="1" fill="hold">
                                          <p:stCondLst>
                                            <p:cond delay="499"/>
                                          </p:stCondLst>
                                        </p:cTn>
                                        <p:tgtEl>
                                          <p:spTgt spid="5124"/>
                                        </p:tgtEl>
                                        <p:attrNameLst>
                                          <p:attrName>style.visibility</p:attrName>
                                        </p:attrNameLst>
                                      </p:cBhvr>
                                      <p:to>
                                        <p:strVal val="hidden"/>
                                      </p:to>
                                    </p:set>
                                  </p:childTnLst>
                                </p:cTn>
                              </p:par>
                              <p:par>
                                <p:cTn id="12" presetID="3" presetClass="entr" presetSubtype="1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linds(horizont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5122"/>
                                        </p:tgtEl>
                                      </p:cBhvr>
                                    </p:animEffect>
                                    <p:set>
                                      <p:cBhvr>
                                        <p:cTn id="19" dur="1" fill="hold">
                                          <p:stCondLst>
                                            <p:cond delay="499"/>
                                          </p:stCondLst>
                                        </p:cTn>
                                        <p:tgtEl>
                                          <p:spTgt spid="5122"/>
                                        </p:tgtEl>
                                        <p:attrNameLst>
                                          <p:attrName>style.visibility</p:attrName>
                                        </p:attrNameLst>
                                      </p:cBhvr>
                                      <p:to>
                                        <p:strVal val="hidden"/>
                                      </p:to>
                                    </p:set>
                                  </p:childTnLst>
                                </p:cTn>
                              </p:par>
                              <p:par>
                                <p:cTn id="20" presetID="3" presetClass="entr" presetSubtype="10" fill="hold" nodeType="with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linds(horizont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5126"/>
                                        </p:tgtEl>
                                      </p:cBhvr>
                                    </p:animEffect>
                                    <p:set>
                                      <p:cBhvr>
                                        <p:cTn id="27" dur="1" fill="hold">
                                          <p:stCondLst>
                                            <p:cond delay="499"/>
                                          </p:stCondLst>
                                        </p:cTn>
                                        <p:tgtEl>
                                          <p:spTgt spid="512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AA3A-A8FF-E644-A18F-305C3B086497}"/>
              </a:ext>
            </a:extLst>
          </p:cNvPr>
          <p:cNvSpPr>
            <a:spLocks noGrp="1"/>
          </p:cNvSpPr>
          <p:nvPr>
            <p:ph type="title"/>
          </p:nvPr>
        </p:nvSpPr>
        <p:spPr/>
        <p:txBody>
          <a:bodyPr/>
          <a:lstStyle/>
          <a:p>
            <a:r>
              <a:rPr lang="en-US" dirty="0"/>
              <a:t>4) RISK AND VALUES</a:t>
            </a:r>
          </a:p>
        </p:txBody>
      </p:sp>
      <p:sp>
        <p:nvSpPr>
          <p:cNvPr id="3" name="TextBox 2">
            <a:extLst>
              <a:ext uri="{FF2B5EF4-FFF2-40B4-BE49-F238E27FC236}">
                <a16:creationId xmlns:a16="http://schemas.microsoft.com/office/drawing/2014/main" id="{EE5D0E67-A7BF-7148-927D-B8B3FA6DDCEA}"/>
              </a:ext>
            </a:extLst>
          </p:cNvPr>
          <p:cNvSpPr txBox="1"/>
          <p:nvPr/>
        </p:nvSpPr>
        <p:spPr>
          <a:xfrm>
            <a:off x="484724" y="1560576"/>
            <a:ext cx="11540143" cy="1215717"/>
          </a:xfrm>
          <a:prstGeom prst="rect">
            <a:avLst/>
          </a:prstGeom>
          <a:noFill/>
        </p:spPr>
        <p:txBody>
          <a:bodyPr wrap="square" rtlCol="0">
            <a:spAutoFit/>
          </a:bodyPr>
          <a:lstStyle/>
          <a:p>
            <a:r>
              <a:rPr lang="en-US" sz="2400" dirty="0"/>
              <a:t>We judge risks to be lower when they are part of activities that we value</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This is not the same as saying “the risks are worthwhile” –it means seeing the risks themselves as lower</a:t>
            </a:r>
          </a:p>
        </p:txBody>
      </p:sp>
      <p:pic>
        <p:nvPicPr>
          <p:cNvPr id="5" name="Picture 4">
            <a:extLst>
              <a:ext uri="{FF2B5EF4-FFF2-40B4-BE49-F238E27FC236}">
                <a16:creationId xmlns:a16="http://schemas.microsoft.com/office/drawing/2014/main" id="{FCF16D6B-25D0-D344-8870-A8DB6CAA18F4}"/>
              </a:ext>
            </a:extLst>
          </p:cNvPr>
          <p:cNvPicPr>
            <a:picLocks noChangeAspect="1"/>
          </p:cNvPicPr>
          <p:nvPr/>
        </p:nvPicPr>
        <p:blipFill>
          <a:blip r:embed="rId2"/>
          <a:stretch>
            <a:fillRect/>
          </a:stretch>
        </p:blipFill>
        <p:spPr>
          <a:xfrm>
            <a:off x="484724" y="3062517"/>
            <a:ext cx="1498600" cy="2260600"/>
          </a:xfrm>
          <a:prstGeom prst="rect">
            <a:avLst/>
          </a:prstGeom>
        </p:spPr>
      </p:pic>
      <p:pic>
        <p:nvPicPr>
          <p:cNvPr id="7" name="Picture 6">
            <a:extLst>
              <a:ext uri="{FF2B5EF4-FFF2-40B4-BE49-F238E27FC236}">
                <a16:creationId xmlns:a16="http://schemas.microsoft.com/office/drawing/2014/main" id="{5FD60657-AF0A-B845-9D5C-78F84D7F9174}"/>
              </a:ext>
            </a:extLst>
          </p:cNvPr>
          <p:cNvPicPr>
            <a:picLocks noChangeAspect="1"/>
          </p:cNvPicPr>
          <p:nvPr/>
        </p:nvPicPr>
        <p:blipFill>
          <a:blip r:embed="rId3"/>
          <a:stretch>
            <a:fillRect/>
          </a:stretch>
        </p:blipFill>
        <p:spPr>
          <a:xfrm>
            <a:off x="8961497" y="3089909"/>
            <a:ext cx="3124837" cy="2367461"/>
          </a:xfrm>
          <a:prstGeom prst="rect">
            <a:avLst/>
          </a:prstGeom>
        </p:spPr>
      </p:pic>
      <p:sp>
        <p:nvSpPr>
          <p:cNvPr id="8" name="TextBox 7">
            <a:extLst>
              <a:ext uri="{FF2B5EF4-FFF2-40B4-BE49-F238E27FC236}">
                <a16:creationId xmlns:a16="http://schemas.microsoft.com/office/drawing/2014/main" id="{629FD1E5-2BFB-F14F-866F-62681273FDF7}"/>
              </a:ext>
            </a:extLst>
          </p:cNvPr>
          <p:cNvSpPr txBox="1"/>
          <p:nvPr/>
        </p:nvSpPr>
        <p:spPr>
          <a:xfrm>
            <a:off x="2496457" y="3438765"/>
            <a:ext cx="6614689" cy="1508105"/>
          </a:xfrm>
          <a:prstGeom prst="rect">
            <a:avLst/>
          </a:prstGeom>
          <a:noFill/>
        </p:spPr>
        <p:txBody>
          <a:bodyPr wrap="square" rtlCol="0">
            <a:spAutoFit/>
          </a:bodyPr>
          <a:lstStyle/>
          <a:p>
            <a:r>
              <a:rPr lang="en-US" sz="2300" dirty="0"/>
              <a:t>If you think hockey is </a:t>
            </a:r>
            <a:r>
              <a:rPr lang="en-US" sz="2300" i="1" dirty="0"/>
              <a:t>valuable</a:t>
            </a:r>
            <a:r>
              <a:rPr lang="en-US" sz="2300" dirty="0"/>
              <a:t> –not just fun, but a source for something important –you are likely to think that there are fewer concussions than there really are, and that they are less severe</a:t>
            </a:r>
          </a:p>
        </p:txBody>
      </p:sp>
      <p:sp>
        <p:nvSpPr>
          <p:cNvPr id="9" name="TextBox 8">
            <a:extLst>
              <a:ext uri="{FF2B5EF4-FFF2-40B4-BE49-F238E27FC236}">
                <a16:creationId xmlns:a16="http://schemas.microsoft.com/office/drawing/2014/main" id="{C1587F4D-AA9E-A84B-8D34-46029B1C26A2}"/>
              </a:ext>
            </a:extLst>
          </p:cNvPr>
          <p:cNvSpPr txBox="1"/>
          <p:nvPr/>
        </p:nvSpPr>
        <p:spPr>
          <a:xfrm>
            <a:off x="2496457" y="5555542"/>
            <a:ext cx="8077200" cy="430887"/>
          </a:xfrm>
          <a:prstGeom prst="rect">
            <a:avLst/>
          </a:prstGeom>
          <a:noFill/>
        </p:spPr>
        <p:txBody>
          <a:bodyPr wrap="square" rtlCol="0">
            <a:spAutoFit/>
          </a:bodyPr>
          <a:lstStyle/>
          <a:p>
            <a:r>
              <a:rPr lang="en-US" sz="2200" dirty="0">
                <a:latin typeface="Helvetica Neue Light" panose="02000403000000020004" pitchFamily="2" charset="0"/>
                <a:ea typeface="Helvetica Neue Light" panose="02000403000000020004" pitchFamily="2" charset="0"/>
              </a:rPr>
              <a:t>Hockey-haters like me are going to </a:t>
            </a:r>
            <a:r>
              <a:rPr lang="en-US" sz="2200" i="1" dirty="0">
                <a:latin typeface="Helvetica Neue Light" panose="02000403000000020004" pitchFamily="2" charset="0"/>
                <a:ea typeface="Helvetica Neue Light" panose="02000403000000020004" pitchFamily="2" charset="0"/>
              </a:rPr>
              <a:t>over-estimate</a:t>
            </a:r>
            <a:r>
              <a:rPr lang="en-US" sz="2200" dirty="0">
                <a:latin typeface="Helvetica Neue Light" panose="02000403000000020004" pitchFamily="2" charset="0"/>
                <a:ea typeface="Helvetica Neue Light" panose="02000403000000020004" pitchFamily="2" charset="0"/>
              </a:rPr>
              <a:t> those things</a:t>
            </a:r>
          </a:p>
        </p:txBody>
      </p:sp>
      <p:pic>
        <p:nvPicPr>
          <p:cNvPr id="6" name="Picture 5">
            <a:extLst>
              <a:ext uri="{FF2B5EF4-FFF2-40B4-BE49-F238E27FC236}">
                <a16:creationId xmlns:a16="http://schemas.microsoft.com/office/drawing/2014/main" id="{41C88A37-3430-D141-AF68-86219FA37C4C}"/>
              </a:ext>
            </a:extLst>
          </p:cNvPr>
          <p:cNvPicPr>
            <a:picLocks noChangeAspect="1"/>
          </p:cNvPicPr>
          <p:nvPr/>
        </p:nvPicPr>
        <p:blipFill>
          <a:blip r:embed="rId4"/>
          <a:stretch>
            <a:fillRect/>
          </a:stretch>
        </p:blipFill>
        <p:spPr>
          <a:xfrm>
            <a:off x="9441180" y="5235"/>
            <a:ext cx="2750820" cy="1375410"/>
          </a:xfrm>
          <a:prstGeom prst="rect">
            <a:avLst/>
          </a:prstGeom>
          <a:effectLst>
            <a:softEdge rad="393700"/>
          </a:effectLst>
        </p:spPr>
      </p:pic>
    </p:spTree>
    <p:extLst>
      <p:ext uri="{BB962C8B-B14F-4D97-AF65-F5344CB8AC3E}">
        <p14:creationId xmlns:p14="http://schemas.microsoft.com/office/powerpoint/2010/main" val="118644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8AA3A-A8FF-E644-A18F-305C3B086497}"/>
              </a:ext>
            </a:extLst>
          </p:cNvPr>
          <p:cNvSpPr>
            <a:spLocks noGrp="1"/>
          </p:cNvSpPr>
          <p:nvPr>
            <p:ph type="title"/>
          </p:nvPr>
        </p:nvSpPr>
        <p:spPr/>
        <p:txBody>
          <a:bodyPr/>
          <a:lstStyle/>
          <a:p>
            <a:r>
              <a:rPr lang="en-US" dirty="0"/>
              <a:t>4) RISK AND VALUES</a:t>
            </a:r>
          </a:p>
        </p:txBody>
      </p:sp>
      <p:sp>
        <p:nvSpPr>
          <p:cNvPr id="3" name="TextBox 2">
            <a:extLst>
              <a:ext uri="{FF2B5EF4-FFF2-40B4-BE49-F238E27FC236}">
                <a16:creationId xmlns:a16="http://schemas.microsoft.com/office/drawing/2014/main" id="{EE5D0E67-A7BF-7148-927D-B8B3FA6DDCEA}"/>
              </a:ext>
            </a:extLst>
          </p:cNvPr>
          <p:cNvSpPr txBox="1"/>
          <p:nvPr/>
        </p:nvSpPr>
        <p:spPr>
          <a:xfrm>
            <a:off x="335419" y="1621910"/>
            <a:ext cx="11682410" cy="2000548"/>
          </a:xfrm>
          <a:prstGeom prst="rect">
            <a:avLst/>
          </a:prstGeom>
          <a:noFill/>
        </p:spPr>
        <p:txBody>
          <a:bodyPr wrap="square" rtlCol="0">
            <a:spAutoFit/>
          </a:bodyPr>
          <a:lstStyle/>
          <a:p>
            <a:r>
              <a:rPr lang="en-US" sz="2400" dirty="0"/>
              <a:t>Consider your views on how “risky” it is for young children to play unsupervised on climbing structures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If you think it is really valuable for kids to do this kind of thing, you likely </a:t>
            </a:r>
            <a:r>
              <a:rPr lang="en-US" sz="2200" i="1" dirty="0">
                <a:latin typeface="Helvetica Neue Light" panose="02000403000000020004" pitchFamily="2" charset="0"/>
                <a:ea typeface="Helvetica Neue Light" panose="02000403000000020004" pitchFamily="2" charset="0"/>
              </a:rPr>
              <a:t>underestimate</a:t>
            </a:r>
            <a:r>
              <a:rPr lang="en-US" sz="2200" dirty="0">
                <a:latin typeface="Helvetica Neue Light" panose="02000403000000020004" pitchFamily="2" charset="0"/>
                <a:ea typeface="Helvetica Neue Light" panose="02000403000000020004" pitchFamily="2" charset="0"/>
              </a:rPr>
              <a:t> the number and severity of injuries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If you don’t think this is all that valuable, you likely </a:t>
            </a:r>
            <a:r>
              <a:rPr lang="en-US" sz="2200" i="1" dirty="0">
                <a:latin typeface="Helvetica Neue Light" panose="02000403000000020004" pitchFamily="2" charset="0"/>
                <a:ea typeface="Helvetica Neue Light" panose="02000403000000020004" pitchFamily="2" charset="0"/>
              </a:rPr>
              <a:t>overestimate</a:t>
            </a:r>
            <a:r>
              <a:rPr lang="en-US" sz="2200" dirty="0">
                <a:latin typeface="Helvetica Neue Light" panose="02000403000000020004" pitchFamily="2" charset="0"/>
                <a:ea typeface="Helvetica Neue Light" panose="02000403000000020004" pitchFamily="2" charset="0"/>
              </a:rPr>
              <a:t> the injuries </a:t>
            </a:r>
          </a:p>
        </p:txBody>
      </p:sp>
      <p:pic>
        <p:nvPicPr>
          <p:cNvPr id="4" name="Picture 3">
            <a:extLst>
              <a:ext uri="{FF2B5EF4-FFF2-40B4-BE49-F238E27FC236}">
                <a16:creationId xmlns:a16="http://schemas.microsoft.com/office/drawing/2014/main" id="{55A154F5-7434-4646-8CF7-3A4AB3B76173}"/>
              </a:ext>
            </a:extLst>
          </p:cNvPr>
          <p:cNvPicPr>
            <a:picLocks noChangeAspect="1"/>
          </p:cNvPicPr>
          <p:nvPr/>
        </p:nvPicPr>
        <p:blipFill rotWithShape="1">
          <a:blip r:embed="rId2"/>
          <a:srcRect t="15576" r="7660"/>
          <a:stretch/>
        </p:blipFill>
        <p:spPr>
          <a:xfrm>
            <a:off x="335419" y="3844358"/>
            <a:ext cx="4356005" cy="2648517"/>
          </a:xfrm>
          <a:prstGeom prst="rect">
            <a:avLst/>
          </a:prstGeom>
        </p:spPr>
      </p:pic>
      <p:pic>
        <p:nvPicPr>
          <p:cNvPr id="8" name="Picture 7">
            <a:extLst>
              <a:ext uri="{FF2B5EF4-FFF2-40B4-BE49-F238E27FC236}">
                <a16:creationId xmlns:a16="http://schemas.microsoft.com/office/drawing/2014/main" id="{26EEB1ED-98F6-E24E-9D6B-4403C091D900}"/>
              </a:ext>
            </a:extLst>
          </p:cNvPr>
          <p:cNvPicPr>
            <a:picLocks noChangeAspect="1"/>
          </p:cNvPicPr>
          <p:nvPr/>
        </p:nvPicPr>
        <p:blipFill>
          <a:blip r:embed="rId3"/>
          <a:stretch>
            <a:fillRect/>
          </a:stretch>
        </p:blipFill>
        <p:spPr>
          <a:xfrm>
            <a:off x="8519886" y="3668846"/>
            <a:ext cx="2169088" cy="1499770"/>
          </a:xfrm>
          <a:prstGeom prst="rect">
            <a:avLst/>
          </a:prstGeom>
        </p:spPr>
      </p:pic>
      <p:sp>
        <p:nvSpPr>
          <p:cNvPr id="5" name="TextBox 4">
            <a:extLst>
              <a:ext uri="{FF2B5EF4-FFF2-40B4-BE49-F238E27FC236}">
                <a16:creationId xmlns:a16="http://schemas.microsoft.com/office/drawing/2014/main" id="{01EC2D63-45BE-E90D-C631-AE09E3A84103}"/>
              </a:ext>
            </a:extLst>
          </p:cNvPr>
          <p:cNvSpPr txBox="1"/>
          <p:nvPr/>
        </p:nvSpPr>
        <p:spPr>
          <a:xfrm>
            <a:off x="5622519" y="3844358"/>
            <a:ext cx="2721014" cy="1200329"/>
          </a:xfrm>
          <a:prstGeom prst="rect">
            <a:avLst/>
          </a:prstGeom>
          <a:noFill/>
        </p:spPr>
        <p:txBody>
          <a:bodyPr wrap="square" rtlCol="0">
            <a:spAutoFit/>
          </a:bodyPr>
          <a:lstStyle/>
          <a:p>
            <a:r>
              <a:rPr lang="en-US" sz="2400" dirty="0"/>
              <a:t>How risky are recreational drugs?</a:t>
            </a:r>
          </a:p>
        </p:txBody>
      </p:sp>
      <p:sp>
        <p:nvSpPr>
          <p:cNvPr id="6" name="TextBox 5">
            <a:extLst>
              <a:ext uri="{FF2B5EF4-FFF2-40B4-BE49-F238E27FC236}">
                <a16:creationId xmlns:a16="http://schemas.microsoft.com/office/drawing/2014/main" id="{1A73EA33-8716-F757-3C26-D23A5E79B9CE}"/>
              </a:ext>
            </a:extLst>
          </p:cNvPr>
          <p:cNvSpPr txBox="1"/>
          <p:nvPr/>
        </p:nvSpPr>
        <p:spPr>
          <a:xfrm>
            <a:off x="5208627" y="5168616"/>
            <a:ext cx="6983373"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If you think you get something valuable from the experience, you underestimate the risks</a:t>
            </a:r>
          </a:p>
          <a:p>
            <a:pPr marL="342900" indent="-34290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If you think it is pointless escapism, you likely overestimate the risks</a:t>
            </a:r>
          </a:p>
        </p:txBody>
      </p:sp>
    </p:spTree>
    <p:extLst>
      <p:ext uri="{BB962C8B-B14F-4D97-AF65-F5344CB8AC3E}">
        <p14:creationId xmlns:p14="http://schemas.microsoft.com/office/powerpoint/2010/main" val="22003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AD073-006B-4D44-95A7-D198218D1E97}"/>
              </a:ext>
            </a:extLst>
          </p:cNvPr>
          <p:cNvSpPr>
            <a:spLocks noGrp="1"/>
          </p:cNvSpPr>
          <p:nvPr>
            <p:ph type="title"/>
          </p:nvPr>
        </p:nvSpPr>
        <p:spPr>
          <a:xfrm>
            <a:off x="2338712" y="244953"/>
            <a:ext cx="7729728" cy="1188720"/>
          </a:xfrm>
        </p:spPr>
        <p:txBody>
          <a:bodyPr>
            <a:normAutofit fontScale="90000"/>
          </a:bodyPr>
          <a:lstStyle/>
          <a:p>
            <a:r>
              <a:rPr lang="en-US" b="1" dirty="0"/>
              <a:t>Background: Emotion vs. Thinking</a:t>
            </a:r>
          </a:p>
        </p:txBody>
      </p:sp>
      <p:sp>
        <p:nvSpPr>
          <p:cNvPr id="5" name="TextBox 4">
            <a:extLst>
              <a:ext uri="{FF2B5EF4-FFF2-40B4-BE49-F238E27FC236}">
                <a16:creationId xmlns:a16="http://schemas.microsoft.com/office/drawing/2014/main" id="{5E2914FB-D157-2E4C-8B94-7D9421B2D748}"/>
              </a:ext>
            </a:extLst>
          </p:cNvPr>
          <p:cNvSpPr txBox="1"/>
          <p:nvPr/>
        </p:nvSpPr>
        <p:spPr>
          <a:xfrm>
            <a:off x="928914" y="1577370"/>
            <a:ext cx="8053721" cy="1661993"/>
          </a:xfrm>
          <a:prstGeom prst="rect">
            <a:avLst/>
          </a:prstGeom>
          <a:noFill/>
        </p:spPr>
        <p:txBody>
          <a:bodyPr wrap="square" rtlCol="0">
            <a:spAutoFit/>
          </a:bodyPr>
          <a:lstStyle/>
          <a:p>
            <a:pPr>
              <a:spcBef>
                <a:spcPts val="600"/>
              </a:spcBef>
            </a:pPr>
            <a:r>
              <a:rPr lang="en-US" sz="2400" b="1" dirty="0"/>
              <a:t>The Past Was a Dangerous Place:</a:t>
            </a:r>
          </a:p>
          <a:p>
            <a:pPr marL="285750" indent="-285750">
              <a:spcBef>
                <a:spcPts val="600"/>
              </a:spcBef>
              <a:buFont typeface="Arial" panose="020B0604020202020204" pitchFamily="34" charset="0"/>
              <a:buChar char="•"/>
            </a:pPr>
            <a:r>
              <a:rPr lang="en-US" sz="2100" b="1" dirty="0">
                <a:latin typeface="Helvetica Neue Light" panose="02000403000000020004" pitchFamily="2" charset="0"/>
                <a:ea typeface="Helvetica Neue Light" panose="02000403000000020004" pitchFamily="2" charset="0"/>
              </a:rPr>
              <a:t>Dangerous predators</a:t>
            </a:r>
          </a:p>
          <a:p>
            <a:pPr marL="285750" indent="-285750">
              <a:spcBef>
                <a:spcPts val="600"/>
              </a:spcBef>
              <a:buFont typeface="Arial" panose="020B0604020202020204" pitchFamily="34" charset="0"/>
              <a:buChar char="•"/>
            </a:pPr>
            <a:r>
              <a:rPr lang="en-US" sz="2100" b="1" dirty="0">
                <a:latin typeface="Helvetica Neue Light" panose="02000403000000020004" pitchFamily="2" charset="0"/>
                <a:ea typeface="Helvetica Neue Light" panose="02000403000000020004" pitchFamily="2" charset="0"/>
              </a:rPr>
              <a:t>Food uncertainty</a:t>
            </a:r>
          </a:p>
          <a:p>
            <a:pPr marL="285750" indent="-285750">
              <a:spcBef>
                <a:spcPts val="600"/>
              </a:spcBef>
              <a:buFont typeface="Arial" panose="020B0604020202020204" pitchFamily="34" charset="0"/>
              <a:buChar char="•"/>
            </a:pPr>
            <a:r>
              <a:rPr lang="en-US" sz="2100" b="1" dirty="0">
                <a:latin typeface="Helvetica Neue Light" panose="02000403000000020004" pitchFamily="2" charset="0"/>
                <a:ea typeface="Helvetica Neue Light" panose="02000403000000020004" pitchFamily="2" charset="0"/>
              </a:rPr>
              <a:t>Other humans most likely a threat</a:t>
            </a:r>
          </a:p>
        </p:txBody>
      </p:sp>
      <p:sp>
        <p:nvSpPr>
          <p:cNvPr id="6" name="TextBox 5">
            <a:extLst>
              <a:ext uri="{FF2B5EF4-FFF2-40B4-BE49-F238E27FC236}">
                <a16:creationId xmlns:a16="http://schemas.microsoft.com/office/drawing/2014/main" id="{82990362-22CF-BB42-9231-0372BE3A5E75}"/>
              </a:ext>
            </a:extLst>
          </p:cNvPr>
          <p:cNvSpPr txBox="1"/>
          <p:nvPr/>
        </p:nvSpPr>
        <p:spPr>
          <a:xfrm>
            <a:off x="928914" y="3526757"/>
            <a:ext cx="9344639" cy="461665"/>
          </a:xfrm>
          <a:prstGeom prst="rect">
            <a:avLst/>
          </a:prstGeom>
          <a:noFill/>
        </p:spPr>
        <p:txBody>
          <a:bodyPr wrap="square" rtlCol="0">
            <a:spAutoFit/>
          </a:bodyPr>
          <a:lstStyle/>
          <a:p>
            <a:r>
              <a:rPr lang="en-US" sz="2400" b="1" dirty="0"/>
              <a:t>No science, no technology, and no education to help</a:t>
            </a:r>
          </a:p>
        </p:txBody>
      </p:sp>
      <p:sp>
        <p:nvSpPr>
          <p:cNvPr id="7" name="TextBox 6">
            <a:extLst>
              <a:ext uri="{FF2B5EF4-FFF2-40B4-BE49-F238E27FC236}">
                <a16:creationId xmlns:a16="http://schemas.microsoft.com/office/drawing/2014/main" id="{70CC5408-F8B5-A641-A1C2-59314A1F4444}"/>
              </a:ext>
            </a:extLst>
          </p:cNvPr>
          <p:cNvSpPr txBox="1"/>
          <p:nvPr/>
        </p:nvSpPr>
        <p:spPr>
          <a:xfrm>
            <a:off x="928915" y="4534392"/>
            <a:ext cx="10097674" cy="1661993"/>
          </a:xfrm>
          <a:prstGeom prst="rect">
            <a:avLst/>
          </a:prstGeom>
          <a:noFill/>
        </p:spPr>
        <p:txBody>
          <a:bodyPr wrap="square" rtlCol="0">
            <a:spAutoFit/>
          </a:bodyPr>
          <a:lstStyle/>
          <a:p>
            <a:pPr>
              <a:spcBef>
                <a:spcPts val="600"/>
              </a:spcBef>
            </a:pPr>
            <a:r>
              <a:rPr lang="en-US" sz="2400" b="1" dirty="0"/>
              <a:t>Weakness of conscious, rational attempts to assess danger:</a:t>
            </a:r>
          </a:p>
          <a:p>
            <a:pPr marL="285750" indent="-285750">
              <a:spcBef>
                <a:spcPts val="600"/>
              </a:spcBef>
              <a:buFont typeface="Arial" panose="020B0604020202020204" pitchFamily="34" charset="0"/>
              <a:buChar char="•"/>
            </a:pPr>
            <a:r>
              <a:rPr lang="en-US" sz="2100" b="1" dirty="0">
                <a:latin typeface="Helvetica Neue Light" panose="02000403000000020004" pitchFamily="2" charset="0"/>
                <a:ea typeface="Helvetica Neue Light" panose="02000403000000020004" pitchFamily="2" charset="0"/>
              </a:rPr>
              <a:t>far too slow </a:t>
            </a:r>
          </a:p>
          <a:p>
            <a:pPr marL="285750" indent="-285750">
              <a:spcBef>
                <a:spcPts val="600"/>
              </a:spcBef>
              <a:buFont typeface="Arial" panose="020B0604020202020204" pitchFamily="34" charset="0"/>
              <a:buChar char="•"/>
            </a:pPr>
            <a:r>
              <a:rPr lang="en-US" sz="2100" b="1" dirty="0">
                <a:latin typeface="Helvetica Neue Light" panose="02000403000000020004" pitchFamily="2" charset="0"/>
                <a:ea typeface="Helvetica Neue Light" panose="02000403000000020004" pitchFamily="2" charset="0"/>
              </a:rPr>
              <a:t>often provide multiple answers, each somewhat probable</a:t>
            </a:r>
          </a:p>
          <a:p>
            <a:pPr marL="285750" indent="-285750">
              <a:spcBef>
                <a:spcPts val="600"/>
              </a:spcBef>
              <a:buFont typeface="Arial" panose="020B0604020202020204" pitchFamily="34" charset="0"/>
              <a:buChar char="•"/>
            </a:pPr>
            <a:r>
              <a:rPr lang="en-US" sz="2100" b="1" dirty="0">
                <a:latin typeface="Helvetica Neue Light" panose="02000403000000020004" pitchFamily="2" charset="0"/>
                <a:ea typeface="Helvetica Neue Light" panose="02000403000000020004" pitchFamily="2" charset="0"/>
              </a:rPr>
              <a:t>not sufficiently motivating </a:t>
            </a:r>
          </a:p>
        </p:txBody>
      </p:sp>
    </p:spTree>
    <p:extLst>
      <p:ext uri="{BB962C8B-B14F-4D97-AF65-F5344CB8AC3E}">
        <p14:creationId xmlns:p14="http://schemas.microsoft.com/office/powerpoint/2010/main" val="35841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98F-E1E1-744C-B3B7-4987C6A8BF83}"/>
              </a:ext>
            </a:extLst>
          </p:cNvPr>
          <p:cNvSpPr>
            <a:spLocks noGrp="1"/>
          </p:cNvSpPr>
          <p:nvPr>
            <p:ph type="title"/>
          </p:nvPr>
        </p:nvSpPr>
        <p:spPr/>
        <p:txBody>
          <a:bodyPr>
            <a:normAutofit/>
          </a:bodyPr>
          <a:lstStyle/>
          <a:p>
            <a:r>
              <a:rPr lang="en-US" dirty="0"/>
              <a:t>5) Artificial is Scary / Nature is Safe</a:t>
            </a:r>
          </a:p>
        </p:txBody>
      </p:sp>
      <p:sp>
        <p:nvSpPr>
          <p:cNvPr id="3" name="TextBox 2">
            <a:extLst>
              <a:ext uri="{FF2B5EF4-FFF2-40B4-BE49-F238E27FC236}">
                <a16:creationId xmlns:a16="http://schemas.microsoft.com/office/drawing/2014/main" id="{59F8F7B9-108C-4844-9CE4-0BC2292A1FC8}"/>
              </a:ext>
            </a:extLst>
          </p:cNvPr>
          <p:cNvSpPr txBox="1"/>
          <p:nvPr/>
        </p:nvSpPr>
        <p:spPr>
          <a:xfrm>
            <a:off x="487680" y="1670304"/>
            <a:ext cx="11704320" cy="907941"/>
          </a:xfrm>
          <a:prstGeom prst="rect">
            <a:avLst/>
          </a:prstGeom>
          <a:noFill/>
        </p:spPr>
        <p:txBody>
          <a:bodyPr wrap="square" rtlCol="0">
            <a:spAutoFit/>
          </a:bodyPr>
          <a:lstStyle/>
          <a:p>
            <a:pPr>
              <a:spcBef>
                <a:spcPts val="600"/>
              </a:spcBef>
            </a:pPr>
            <a:r>
              <a:rPr lang="en-US" sz="2400" dirty="0"/>
              <a:t>We are often unrealistically </a:t>
            </a:r>
            <a:r>
              <a:rPr lang="en-US" sz="2400" i="1" dirty="0"/>
              <a:t>nervous</a:t>
            </a:r>
            <a:r>
              <a:rPr lang="en-US" sz="2400" dirty="0"/>
              <a:t> about anything </a:t>
            </a:r>
            <a:r>
              <a:rPr lang="en-US" sz="2400" i="1" dirty="0"/>
              <a:t>technological or scientific</a:t>
            </a:r>
          </a:p>
          <a:p>
            <a:pPr>
              <a:spcBef>
                <a:spcPts val="600"/>
              </a:spcBef>
            </a:pPr>
            <a:r>
              <a:rPr lang="en-US" sz="2400" dirty="0"/>
              <a:t>We are often unrealistically </a:t>
            </a:r>
            <a:r>
              <a:rPr lang="en-US" sz="2400" i="1" dirty="0"/>
              <a:t>calm</a:t>
            </a:r>
            <a:r>
              <a:rPr lang="en-US" sz="2400" dirty="0"/>
              <a:t> about anything </a:t>
            </a:r>
            <a:r>
              <a:rPr lang="en-US" sz="2400" i="1" dirty="0"/>
              <a:t>natural or traditional </a:t>
            </a:r>
          </a:p>
        </p:txBody>
      </p:sp>
      <p:sp>
        <p:nvSpPr>
          <p:cNvPr id="4" name="TextBox 3">
            <a:extLst>
              <a:ext uri="{FF2B5EF4-FFF2-40B4-BE49-F238E27FC236}">
                <a16:creationId xmlns:a16="http://schemas.microsoft.com/office/drawing/2014/main" id="{54C20B5A-EF13-8C4C-9818-5953721F0B29}"/>
              </a:ext>
            </a:extLst>
          </p:cNvPr>
          <p:cNvSpPr txBox="1"/>
          <p:nvPr/>
        </p:nvSpPr>
        <p:spPr>
          <a:xfrm>
            <a:off x="599788" y="2879363"/>
            <a:ext cx="11592212" cy="1184940"/>
          </a:xfrm>
          <a:prstGeom prst="rect">
            <a:avLst/>
          </a:prstGeom>
          <a:noFill/>
        </p:spPr>
        <p:txBody>
          <a:bodyPr wrap="square" rtlCol="0">
            <a:spAutoFit/>
          </a:bodyPr>
          <a:lstStyle/>
          <a:p>
            <a:pPr>
              <a:spcBef>
                <a:spcPts val="600"/>
              </a:spcBef>
            </a:pPr>
            <a:r>
              <a:rPr lang="en-US" sz="2200" dirty="0">
                <a:latin typeface="Helvetica Neue Light" panose="02000403000000020004" pitchFamily="2" charset="0"/>
                <a:ea typeface="Helvetica Neue Light" panose="02000403000000020004" pitchFamily="2" charset="0"/>
              </a:rPr>
              <a:t>This is mysterious, since throughout our evolutionary past, the dangers we faced were all natural, and human technologies were almost never a threat (since they didn’t exist yet)</a:t>
            </a:r>
          </a:p>
          <a:p>
            <a:pPr marL="342900" indent="-34290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When and why did we learn this new type of fear?</a:t>
            </a:r>
          </a:p>
        </p:txBody>
      </p:sp>
      <p:pic>
        <p:nvPicPr>
          <p:cNvPr id="6" name="Picture 5">
            <a:extLst>
              <a:ext uri="{FF2B5EF4-FFF2-40B4-BE49-F238E27FC236}">
                <a16:creationId xmlns:a16="http://schemas.microsoft.com/office/drawing/2014/main" id="{72478D07-EDB0-0843-AEA0-61B29E77E143}"/>
              </a:ext>
            </a:extLst>
          </p:cNvPr>
          <p:cNvPicPr>
            <a:picLocks noChangeAspect="1"/>
          </p:cNvPicPr>
          <p:nvPr/>
        </p:nvPicPr>
        <p:blipFill>
          <a:blip r:embed="rId2"/>
          <a:stretch>
            <a:fillRect/>
          </a:stretch>
        </p:blipFill>
        <p:spPr>
          <a:xfrm>
            <a:off x="8317775" y="4275184"/>
            <a:ext cx="3874225" cy="2582816"/>
          </a:xfrm>
          <a:prstGeom prst="rect">
            <a:avLst/>
          </a:prstGeom>
        </p:spPr>
      </p:pic>
      <p:pic>
        <p:nvPicPr>
          <p:cNvPr id="10" name="Picture 9">
            <a:extLst>
              <a:ext uri="{FF2B5EF4-FFF2-40B4-BE49-F238E27FC236}">
                <a16:creationId xmlns:a16="http://schemas.microsoft.com/office/drawing/2014/main" id="{68659898-249B-0A43-98C3-08121CB1417B}"/>
              </a:ext>
            </a:extLst>
          </p:cNvPr>
          <p:cNvPicPr>
            <a:picLocks noChangeAspect="1"/>
          </p:cNvPicPr>
          <p:nvPr/>
        </p:nvPicPr>
        <p:blipFill>
          <a:blip r:embed="rId3"/>
          <a:stretch>
            <a:fillRect/>
          </a:stretch>
        </p:blipFill>
        <p:spPr>
          <a:xfrm>
            <a:off x="3744614" y="4275184"/>
            <a:ext cx="4573161" cy="2582817"/>
          </a:xfrm>
          <a:prstGeom prst="rect">
            <a:avLst/>
          </a:prstGeom>
        </p:spPr>
      </p:pic>
      <p:pic>
        <p:nvPicPr>
          <p:cNvPr id="6146" name="Picture 2" descr="Profile for The Sunshine Project">
            <a:extLst>
              <a:ext uri="{FF2B5EF4-FFF2-40B4-BE49-F238E27FC236}">
                <a16:creationId xmlns:a16="http://schemas.microsoft.com/office/drawing/2014/main" id="{FABD2192-E828-CBE2-6550-C8B78B53C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75184"/>
            <a:ext cx="2685143" cy="255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2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98F-E1E1-744C-B3B7-4987C6A8BF83}"/>
              </a:ext>
            </a:extLst>
          </p:cNvPr>
          <p:cNvSpPr>
            <a:spLocks noGrp="1"/>
          </p:cNvSpPr>
          <p:nvPr>
            <p:ph type="title"/>
          </p:nvPr>
        </p:nvSpPr>
        <p:spPr/>
        <p:txBody>
          <a:bodyPr>
            <a:normAutofit/>
          </a:bodyPr>
          <a:lstStyle/>
          <a:p>
            <a:r>
              <a:rPr lang="en-US" dirty="0"/>
              <a:t>5) Artificial </a:t>
            </a:r>
            <a:r>
              <a:rPr lang="en-US"/>
              <a:t>is Scary / Nature is Safe</a:t>
            </a:r>
          </a:p>
        </p:txBody>
      </p:sp>
      <p:pic>
        <p:nvPicPr>
          <p:cNvPr id="6" name="Picture 5">
            <a:extLst>
              <a:ext uri="{FF2B5EF4-FFF2-40B4-BE49-F238E27FC236}">
                <a16:creationId xmlns:a16="http://schemas.microsoft.com/office/drawing/2014/main" id="{5E19D7FF-9501-984D-833E-8885FD4E9015}"/>
              </a:ext>
            </a:extLst>
          </p:cNvPr>
          <p:cNvPicPr>
            <a:picLocks noChangeAspect="1"/>
          </p:cNvPicPr>
          <p:nvPr/>
        </p:nvPicPr>
        <p:blipFill rotWithShape="1">
          <a:blip r:embed="rId2"/>
          <a:srcRect l="3807" r="17478"/>
          <a:stretch/>
        </p:blipFill>
        <p:spPr>
          <a:xfrm>
            <a:off x="1475198" y="1406527"/>
            <a:ext cx="4620801" cy="4237575"/>
          </a:xfrm>
          <a:prstGeom prst="rect">
            <a:avLst/>
          </a:prstGeom>
          <a:effectLst>
            <a:softEdge rad="203200"/>
          </a:effectLst>
        </p:spPr>
      </p:pic>
      <p:pic>
        <p:nvPicPr>
          <p:cNvPr id="10" name="Picture 9">
            <a:extLst>
              <a:ext uri="{FF2B5EF4-FFF2-40B4-BE49-F238E27FC236}">
                <a16:creationId xmlns:a16="http://schemas.microsoft.com/office/drawing/2014/main" id="{10BDC55B-F533-B643-ACAB-34BDD27640D0}"/>
              </a:ext>
            </a:extLst>
          </p:cNvPr>
          <p:cNvPicPr>
            <a:picLocks noChangeAspect="1"/>
          </p:cNvPicPr>
          <p:nvPr/>
        </p:nvPicPr>
        <p:blipFill>
          <a:blip r:embed="rId3"/>
          <a:stretch>
            <a:fillRect/>
          </a:stretch>
        </p:blipFill>
        <p:spPr>
          <a:xfrm>
            <a:off x="7213725" y="1353215"/>
            <a:ext cx="4290886" cy="4290886"/>
          </a:xfrm>
          <a:prstGeom prst="rect">
            <a:avLst/>
          </a:prstGeom>
          <a:effectLst>
            <a:softEdge rad="228600"/>
          </a:effectLst>
        </p:spPr>
      </p:pic>
      <p:sp>
        <p:nvSpPr>
          <p:cNvPr id="11" name="TextBox 10">
            <a:extLst>
              <a:ext uri="{FF2B5EF4-FFF2-40B4-BE49-F238E27FC236}">
                <a16:creationId xmlns:a16="http://schemas.microsoft.com/office/drawing/2014/main" id="{028B09C5-4E61-974E-8E25-03701F5EB032}"/>
              </a:ext>
            </a:extLst>
          </p:cNvPr>
          <p:cNvSpPr txBox="1"/>
          <p:nvPr/>
        </p:nvSpPr>
        <p:spPr>
          <a:xfrm>
            <a:off x="2257424" y="5687854"/>
            <a:ext cx="8615363" cy="769441"/>
          </a:xfrm>
          <a:prstGeom prst="rect">
            <a:avLst/>
          </a:prstGeom>
          <a:noFill/>
        </p:spPr>
        <p:txBody>
          <a:bodyPr wrap="square" rtlCol="0">
            <a:spAutoFit/>
          </a:bodyPr>
          <a:lstStyle/>
          <a:p>
            <a:pPr algn="ctr"/>
            <a:r>
              <a:rPr lang="en-US" sz="2200" dirty="0">
                <a:latin typeface="Helvetica Neue Light" panose="02000403000000020004" pitchFamily="2" charset="0"/>
                <a:ea typeface="Helvetica Neue Light" panose="02000403000000020004" pitchFamily="2" charset="0"/>
              </a:rPr>
              <a:t>Are “Natural” Remedies automatically safe?  At any dose?  </a:t>
            </a:r>
          </a:p>
          <a:p>
            <a:pPr algn="ctr"/>
            <a:r>
              <a:rPr lang="en-US" sz="2200" dirty="0">
                <a:latin typeface="Helvetica Neue Light" panose="02000403000000020004" pitchFamily="2" charset="0"/>
                <a:ea typeface="Helvetica Neue Light" panose="02000403000000020004" pitchFamily="2" charset="0"/>
              </a:rPr>
              <a:t>If so, how on earth do you think they work….?</a:t>
            </a:r>
          </a:p>
        </p:txBody>
      </p:sp>
    </p:spTree>
    <p:extLst>
      <p:ext uri="{BB962C8B-B14F-4D97-AF65-F5344CB8AC3E}">
        <p14:creationId xmlns:p14="http://schemas.microsoft.com/office/powerpoint/2010/main" val="132286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98F-E1E1-744C-B3B7-4987C6A8BF83}"/>
              </a:ext>
            </a:extLst>
          </p:cNvPr>
          <p:cNvSpPr>
            <a:spLocks noGrp="1"/>
          </p:cNvSpPr>
          <p:nvPr>
            <p:ph type="title"/>
          </p:nvPr>
        </p:nvSpPr>
        <p:spPr/>
        <p:txBody>
          <a:bodyPr>
            <a:normAutofit/>
          </a:bodyPr>
          <a:lstStyle/>
          <a:p>
            <a:r>
              <a:rPr lang="en-US" dirty="0"/>
              <a:t>5) Artificial </a:t>
            </a:r>
            <a:r>
              <a:rPr lang="en-US"/>
              <a:t>is Scary / Nature is Safe</a:t>
            </a:r>
          </a:p>
        </p:txBody>
      </p:sp>
      <p:pic>
        <p:nvPicPr>
          <p:cNvPr id="4" name="Picture 3">
            <a:extLst>
              <a:ext uri="{FF2B5EF4-FFF2-40B4-BE49-F238E27FC236}">
                <a16:creationId xmlns:a16="http://schemas.microsoft.com/office/drawing/2014/main" id="{82376698-1AE9-0240-8C8F-70EA94A10938}"/>
              </a:ext>
            </a:extLst>
          </p:cNvPr>
          <p:cNvPicPr>
            <a:picLocks noChangeAspect="1"/>
          </p:cNvPicPr>
          <p:nvPr/>
        </p:nvPicPr>
        <p:blipFill>
          <a:blip r:embed="rId2"/>
          <a:stretch>
            <a:fillRect/>
          </a:stretch>
        </p:blipFill>
        <p:spPr>
          <a:xfrm>
            <a:off x="340206" y="2870581"/>
            <a:ext cx="4420480" cy="3335404"/>
          </a:xfrm>
          <a:prstGeom prst="rect">
            <a:avLst/>
          </a:prstGeom>
        </p:spPr>
      </p:pic>
      <p:sp>
        <p:nvSpPr>
          <p:cNvPr id="5" name="Rectangle 4">
            <a:extLst>
              <a:ext uri="{FF2B5EF4-FFF2-40B4-BE49-F238E27FC236}">
                <a16:creationId xmlns:a16="http://schemas.microsoft.com/office/drawing/2014/main" id="{45675819-B18D-C344-A461-EE87C00E9507}"/>
              </a:ext>
            </a:extLst>
          </p:cNvPr>
          <p:cNvSpPr/>
          <p:nvPr/>
        </p:nvSpPr>
        <p:spPr>
          <a:xfrm>
            <a:off x="340206" y="6337654"/>
            <a:ext cx="5530519" cy="400110"/>
          </a:xfrm>
          <a:prstGeom prst="rect">
            <a:avLst/>
          </a:prstGeom>
        </p:spPr>
        <p:txBody>
          <a:bodyPr wrap="square">
            <a:spAutoFit/>
          </a:bodyPr>
          <a:lstStyle/>
          <a:p>
            <a:r>
              <a:rPr lang="en-US" sz="1000" dirty="0"/>
              <a:t>https://</a:t>
            </a:r>
            <a:r>
              <a:rPr lang="en-US" sz="1000" dirty="0" err="1"/>
              <a:t>www.nytimes.com</a:t>
            </a:r>
            <a:r>
              <a:rPr lang="en-US" sz="1000" dirty="0"/>
              <a:t>/2015/05/12/science/recycled-drinking-water-getting-past-the-yuck-</a:t>
            </a:r>
            <a:r>
              <a:rPr lang="en-US" sz="1000" dirty="0" err="1"/>
              <a:t>factor.html</a:t>
            </a:r>
            <a:endParaRPr lang="en-US" sz="1000" dirty="0"/>
          </a:p>
        </p:txBody>
      </p:sp>
      <p:sp>
        <p:nvSpPr>
          <p:cNvPr id="7" name="TextBox 6">
            <a:extLst>
              <a:ext uri="{FF2B5EF4-FFF2-40B4-BE49-F238E27FC236}">
                <a16:creationId xmlns:a16="http://schemas.microsoft.com/office/drawing/2014/main" id="{B0BF2EAB-411D-9140-8ADF-4A5FC9295606}"/>
              </a:ext>
            </a:extLst>
          </p:cNvPr>
          <p:cNvSpPr txBox="1"/>
          <p:nvPr/>
        </p:nvSpPr>
        <p:spPr>
          <a:xfrm>
            <a:off x="279208" y="1832590"/>
            <a:ext cx="11633584" cy="800219"/>
          </a:xfrm>
          <a:prstGeom prst="rect">
            <a:avLst/>
          </a:prstGeom>
          <a:noFill/>
        </p:spPr>
        <p:txBody>
          <a:bodyPr wrap="square" rtlCol="0">
            <a:spAutoFit/>
          </a:bodyPr>
          <a:lstStyle/>
          <a:p>
            <a:r>
              <a:rPr lang="en-US" sz="2300" dirty="0"/>
              <a:t>In the mid 90s, Los Angels spent $55 million on a water  treatment plant that produced perfectly clean water, but the public would only let them use it for farming, not drinking water</a:t>
            </a:r>
          </a:p>
        </p:txBody>
      </p:sp>
      <p:sp>
        <p:nvSpPr>
          <p:cNvPr id="8" name="TextBox 7">
            <a:extLst>
              <a:ext uri="{FF2B5EF4-FFF2-40B4-BE49-F238E27FC236}">
                <a16:creationId xmlns:a16="http://schemas.microsoft.com/office/drawing/2014/main" id="{79B5C62B-B641-FC49-B3AD-85CE1E79C115}"/>
              </a:ext>
            </a:extLst>
          </p:cNvPr>
          <p:cNvSpPr txBox="1"/>
          <p:nvPr/>
        </p:nvSpPr>
        <p:spPr>
          <a:xfrm>
            <a:off x="5256291" y="3012805"/>
            <a:ext cx="6907510" cy="1523494"/>
          </a:xfrm>
          <a:prstGeom prst="rect">
            <a:avLst/>
          </a:prstGeom>
          <a:noFill/>
        </p:spPr>
        <p:txBody>
          <a:bodyPr wrap="square" rtlCol="0">
            <a:spAutoFit/>
          </a:bodyPr>
          <a:lstStyle/>
          <a:p>
            <a:pPr>
              <a:spcBef>
                <a:spcPts val="600"/>
              </a:spcBef>
            </a:pPr>
            <a:r>
              <a:rPr lang="en-US" sz="2200" dirty="0">
                <a:latin typeface="Helvetica Neue Light" panose="02000403000000020004" pitchFamily="2" charset="0"/>
                <a:ea typeface="Helvetica Neue Light" panose="02000403000000020004" pitchFamily="2" charset="0"/>
              </a:rPr>
              <a:t>Orange County succeeded, 10 years later, by dumping treated water into underground aquifers, then pumping it out again half a mile downstream</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Time in the earth makes it feel “natural” again!</a:t>
            </a:r>
          </a:p>
        </p:txBody>
      </p:sp>
      <p:pic>
        <p:nvPicPr>
          <p:cNvPr id="10" name="Picture 9">
            <a:extLst>
              <a:ext uri="{FF2B5EF4-FFF2-40B4-BE49-F238E27FC236}">
                <a16:creationId xmlns:a16="http://schemas.microsoft.com/office/drawing/2014/main" id="{9CF9DF7A-0D2E-F649-AE5C-02760378EFBD}"/>
              </a:ext>
            </a:extLst>
          </p:cNvPr>
          <p:cNvPicPr>
            <a:picLocks noChangeAspect="1"/>
          </p:cNvPicPr>
          <p:nvPr/>
        </p:nvPicPr>
        <p:blipFill rotWithShape="1">
          <a:blip r:embed="rId3"/>
          <a:srcRect t="9569"/>
          <a:stretch/>
        </p:blipFill>
        <p:spPr>
          <a:xfrm>
            <a:off x="8511119" y="4747381"/>
            <a:ext cx="3652682" cy="2475707"/>
          </a:xfrm>
          <a:prstGeom prst="rect">
            <a:avLst/>
          </a:prstGeom>
        </p:spPr>
      </p:pic>
    </p:spTree>
    <p:extLst>
      <p:ext uri="{BB962C8B-B14F-4D97-AF65-F5344CB8AC3E}">
        <p14:creationId xmlns:p14="http://schemas.microsoft.com/office/powerpoint/2010/main" val="32593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998F-E1E1-744C-B3B7-4987C6A8BF83}"/>
              </a:ext>
            </a:extLst>
          </p:cNvPr>
          <p:cNvSpPr>
            <a:spLocks noGrp="1"/>
          </p:cNvSpPr>
          <p:nvPr>
            <p:ph type="title"/>
          </p:nvPr>
        </p:nvSpPr>
        <p:spPr/>
        <p:txBody>
          <a:bodyPr>
            <a:normAutofit/>
          </a:bodyPr>
          <a:lstStyle/>
          <a:p>
            <a:r>
              <a:rPr lang="en-US" dirty="0"/>
              <a:t>5) Artificial </a:t>
            </a:r>
            <a:r>
              <a:rPr lang="en-US"/>
              <a:t>is Scary / Nature is Safe</a:t>
            </a:r>
          </a:p>
        </p:txBody>
      </p:sp>
      <p:pic>
        <p:nvPicPr>
          <p:cNvPr id="4" name="Picture 3">
            <a:extLst>
              <a:ext uri="{FF2B5EF4-FFF2-40B4-BE49-F238E27FC236}">
                <a16:creationId xmlns:a16="http://schemas.microsoft.com/office/drawing/2014/main" id="{BF919D58-7EA9-FE4D-B35F-4D4A58DA14E0}"/>
              </a:ext>
            </a:extLst>
          </p:cNvPr>
          <p:cNvPicPr>
            <a:picLocks noChangeAspect="1"/>
          </p:cNvPicPr>
          <p:nvPr/>
        </p:nvPicPr>
        <p:blipFill>
          <a:blip r:embed="rId2"/>
          <a:stretch>
            <a:fillRect/>
          </a:stretch>
        </p:blipFill>
        <p:spPr>
          <a:xfrm>
            <a:off x="9756149" y="3594431"/>
            <a:ext cx="2366908" cy="1735733"/>
          </a:xfrm>
          <a:prstGeom prst="rect">
            <a:avLst/>
          </a:prstGeom>
        </p:spPr>
      </p:pic>
      <p:pic>
        <p:nvPicPr>
          <p:cNvPr id="6" name="Picture 5">
            <a:extLst>
              <a:ext uri="{FF2B5EF4-FFF2-40B4-BE49-F238E27FC236}">
                <a16:creationId xmlns:a16="http://schemas.microsoft.com/office/drawing/2014/main" id="{1BD7126E-6052-364A-BAF5-195E3B1DC7C6}"/>
              </a:ext>
            </a:extLst>
          </p:cNvPr>
          <p:cNvPicPr>
            <a:picLocks noChangeAspect="1"/>
          </p:cNvPicPr>
          <p:nvPr/>
        </p:nvPicPr>
        <p:blipFill>
          <a:blip r:embed="rId3"/>
          <a:stretch>
            <a:fillRect/>
          </a:stretch>
        </p:blipFill>
        <p:spPr>
          <a:xfrm>
            <a:off x="9761664" y="1752676"/>
            <a:ext cx="2366907" cy="1779767"/>
          </a:xfrm>
          <a:prstGeom prst="rect">
            <a:avLst/>
          </a:prstGeom>
        </p:spPr>
      </p:pic>
      <p:sp>
        <p:nvSpPr>
          <p:cNvPr id="7" name="TextBox 6">
            <a:extLst>
              <a:ext uri="{FF2B5EF4-FFF2-40B4-BE49-F238E27FC236}">
                <a16:creationId xmlns:a16="http://schemas.microsoft.com/office/drawing/2014/main" id="{21FE7EE1-1109-9947-BF90-79F42ED8C9F5}"/>
              </a:ext>
            </a:extLst>
          </p:cNvPr>
          <p:cNvSpPr txBox="1"/>
          <p:nvPr/>
        </p:nvSpPr>
        <p:spPr>
          <a:xfrm>
            <a:off x="203200" y="1752676"/>
            <a:ext cx="9120105" cy="1600438"/>
          </a:xfrm>
          <a:prstGeom prst="rect">
            <a:avLst/>
          </a:prstGeom>
          <a:noFill/>
        </p:spPr>
        <p:txBody>
          <a:bodyPr wrap="square" rtlCol="0">
            <a:spAutoFit/>
          </a:bodyPr>
          <a:lstStyle/>
          <a:p>
            <a:r>
              <a:rPr lang="en-US" sz="2400" dirty="0"/>
              <a:t>ARTIFICIAL:  </a:t>
            </a:r>
          </a:p>
          <a:p>
            <a:r>
              <a:rPr lang="en-US" sz="2400" dirty="0"/>
              <a:t>New ”CRISPR” genetic engineering technology could allow us to wipe out individual species of mosquitos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Science: scary, accidental doomsday, playing God… </a:t>
            </a:r>
          </a:p>
        </p:txBody>
      </p:sp>
      <p:sp>
        <p:nvSpPr>
          <p:cNvPr id="8" name="TextBox 7">
            <a:extLst>
              <a:ext uri="{FF2B5EF4-FFF2-40B4-BE49-F238E27FC236}">
                <a16:creationId xmlns:a16="http://schemas.microsoft.com/office/drawing/2014/main" id="{B78A3D90-F11D-3545-B8C7-6C2685301E08}"/>
              </a:ext>
            </a:extLst>
          </p:cNvPr>
          <p:cNvSpPr txBox="1"/>
          <p:nvPr/>
        </p:nvSpPr>
        <p:spPr>
          <a:xfrm>
            <a:off x="1325588" y="3727072"/>
            <a:ext cx="8176479" cy="1600438"/>
          </a:xfrm>
          <a:prstGeom prst="rect">
            <a:avLst/>
          </a:prstGeom>
          <a:noFill/>
          <a:effectLst>
            <a:glow rad="165100">
              <a:schemeClr val="accent1">
                <a:alpha val="40000"/>
              </a:schemeClr>
            </a:glow>
            <a:softEdge rad="101600"/>
          </a:effectLst>
        </p:spPr>
        <p:txBody>
          <a:bodyPr wrap="square" rtlCol="0">
            <a:spAutoFit/>
          </a:bodyPr>
          <a:lstStyle/>
          <a:p>
            <a:r>
              <a:rPr lang="en-US" sz="2400" dirty="0"/>
              <a:t>NATURAL:</a:t>
            </a:r>
          </a:p>
          <a:p>
            <a:r>
              <a:rPr lang="en-US" sz="2400" dirty="0"/>
              <a:t>Malaria-carrying mosquitos spread a disease that kills almost half a million people a year</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Natural: tragic, but acceptable, and not scary?</a:t>
            </a:r>
          </a:p>
        </p:txBody>
      </p:sp>
      <p:sp>
        <p:nvSpPr>
          <p:cNvPr id="3" name="TextBox 2">
            <a:extLst>
              <a:ext uri="{FF2B5EF4-FFF2-40B4-BE49-F238E27FC236}">
                <a16:creationId xmlns:a16="http://schemas.microsoft.com/office/drawing/2014/main" id="{31FEB4D4-64C2-BCB2-7C12-86F7D8B676FA}"/>
              </a:ext>
            </a:extLst>
          </p:cNvPr>
          <p:cNvSpPr txBox="1"/>
          <p:nvPr/>
        </p:nvSpPr>
        <p:spPr>
          <a:xfrm>
            <a:off x="203200" y="5661878"/>
            <a:ext cx="11150600" cy="830997"/>
          </a:xfrm>
          <a:prstGeom prst="rect">
            <a:avLst/>
          </a:prstGeom>
          <a:noFill/>
        </p:spPr>
        <p:txBody>
          <a:bodyPr wrap="square" rtlCol="0">
            <a:spAutoFit/>
          </a:bodyPr>
          <a:lstStyle/>
          <a:p>
            <a:r>
              <a:rPr lang="en-US" sz="2400" dirty="0"/>
              <a:t>Which is the greater risk?  If you were in charge, would you pull the switch and implement the “mosquito extinction” technology?</a:t>
            </a:r>
          </a:p>
        </p:txBody>
      </p:sp>
    </p:spTree>
    <p:extLst>
      <p:ext uri="{BB962C8B-B14F-4D97-AF65-F5344CB8AC3E}">
        <p14:creationId xmlns:p14="http://schemas.microsoft.com/office/powerpoint/2010/main" val="203046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D7C9-3110-5945-8067-FDC120B5A697}"/>
              </a:ext>
            </a:extLst>
          </p:cNvPr>
          <p:cNvSpPr>
            <a:spLocks noGrp="1"/>
          </p:cNvSpPr>
          <p:nvPr>
            <p:ph type="title"/>
          </p:nvPr>
        </p:nvSpPr>
        <p:spPr/>
        <p:txBody>
          <a:bodyPr/>
          <a:lstStyle/>
          <a:p>
            <a:r>
              <a:rPr lang="en-US" dirty="0"/>
              <a:t>CONCLUSION</a:t>
            </a:r>
          </a:p>
        </p:txBody>
      </p:sp>
      <p:sp>
        <p:nvSpPr>
          <p:cNvPr id="3" name="TextBox 2">
            <a:extLst>
              <a:ext uri="{FF2B5EF4-FFF2-40B4-BE49-F238E27FC236}">
                <a16:creationId xmlns:a16="http://schemas.microsoft.com/office/drawing/2014/main" id="{CAC6A2DE-0538-9547-A96E-98FFB75919A7}"/>
              </a:ext>
            </a:extLst>
          </p:cNvPr>
          <p:cNvSpPr txBox="1"/>
          <p:nvPr/>
        </p:nvSpPr>
        <p:spPr>
          <a:xfrm>
            <a:off x="6447820" y="2951925"/>
            <a:ext cx="5511951" cy="1446550"/>
          </a:xfrm>
          <a:prstGeom prst="rect">
            <a:avLst/>
          </a:prstGeom>
          <a:noFill/>
        </p:spPr>
        <p:txBody>
          <a:bodyPr wrap="square" rtlCol="0">
            <a:spAutoFit/>
          </a:bodyPr>
          <a:lstStyle/>
          <a:p>
            <a:r>
              <a:rPr lang="en-US" sz="2200" dirty="0">
                <a:latin typeface="Helvetica Neue Light" panose="02000403000000020004" pitchFamily="2" charset="0"/>
                <a:ea typeface="Helvetica Neue Light" panose="02000403000000020004" pitchFamily="2" charset="0"/>
              </a:rPr>
              <a:t>As he was saying this, Germany had just elected a new chancellor... Some guy named Hitler.  </a:t>
            </a:r>
          </a:p>
          <a:p>
            <a:r>
              <a:rPr lang="en-US" sz="2200" i="1" dirty="0">
                <a:latin typeface="Helvetica Neue Light" panose="02000403000000020004" pitchFamily="2" charset="0"/>
                <a:ea typeface="Helvetica Neue Light" panose="02000403000000020004" pitchFamily="2" charset="0"/>
              </a:rPr>
              <a:t>That</a:t>
            </a:r>
            <a:r>
              <a:rPr lang="en-US" sz="2200" dirty="0">
                <a:latin typeface="Helvetica Neue Light" panose="02000403000000020004" pitchFamily="2" charset="0"/>
                <a:ea typeface="Helvetica Neue Light" panose="02000403000000020004" pitchFamily="2" charset="0"/>
              </a:rPr>
              <a:t> was worth worrying about!</a:t>
            </a:r>
          </a:p>
        </p:txBody>
      </p:sp>
      <p:pic>
        <p:nvPicPr>
          <p:cNvPr id="6" name="Picture 5">
            <a:extLst>
              <a:ext uri="{FF2B5EF4-FFF2-40B4-BE49-F238E27FC236}">
                <a16:creationId xmlns:a16="http://schemas.microsoft.com/office/drawing/2014/main" id="{BDAC7551-5ABB-534B-8108-85DEF5A11B25}"/>
              </a:ext>
            </a:extLst>
          </p:cNvPr>
          <p:cNvPicPr>
            <a:picLocks noChangeAspect="1"/>
          </p:cNvPicPr>
          <p:nvPr/>
        </p:nvPicPr>
        <p:blipFill rotWithShape="1">
          <a:blip r:embed="rId2"/>
          <a:srcRect l="4299" t="-11618" r="4299" b="10366"/>
          <a:stretch/>
        </p:blipFill>
        <p:spPr>
          <a:xfrm>
            <a:off x="438242" y="1129872"/>
            <a:ext cx="6009578" cy="3298361"/>
          </a:xfrm>
          <a:prstGeom prst="rect">
            <a:avLst/>
          </a:prstGeom>
        </p:spPr>
      </p:pic>
      <p:sp>
        <p:nvSpPr>
          <p:cNvPr id="7" name="TextBox 6">
            <a:extLst>
              <a:ext uri="{FF2B5EF4-FFF2-40B4-BE49-F238E27FC236}">
                <a16:creationId xmlns:a16="http://schemas.microsoft.com/office/drawing/2014/main" id="{5B39D70C-4590-D842-B8A2-9AA1401175B8}"/>
              </a:ext>
            </a:extLst>
          </p:cNvPr>
          <p:cNvSpPr txBox="1"/>
          <p:nvPr/>
        </p:nvSpPr>
        <p:spPr>
          <a:xfrm>
            <a:off x="438242" y="4953905"/>
            <a:ext cx="11315516" cy="1200329"/>
          </a:xfrm>
          <a:prstGeom prst="rect">
            <a:avLst/>
          </a:prstGeom>
          <a:noFill/>
        </p:spPr>
        <p:txBody>
          <a:bodyPr wrap="square" rtlCol="0">
            <a:spAutoFit/>
          </a:bodyPr>
          <a:lstStyle/>
          <a:p>
            <a:r>
              <a:rPr lang="en-US" sz="2400" dirty="0">
                <a:ea typeface="Helvetica Neue Light" panose="02000403000000020004" pitchFamily="2" charset="0"/>
              </a:rPr>
              <a:t>But knowing the biases of our evolved brains equips us to take control when necessary, fighting off misleading emotional responses and their easy certainties in favour of evidence, reason, and data</a:t>
            </a:r>
          </a:p>
        </p:txBody>
      </p:sp>
      <p:sp>
        <p:nvSpPr>
          <p:cNvPr id="8" name="TextBox 7">
            <a:extLst>
              <a:ext uri="{FF2B5EF4-FFF2-40B4-BE49-F238E27FC236}">
                <a16:creationId xmlns:a16="http://schemas.microsoft.com/office/drawing/2014/main" id="{62CAE0B1-DEF4-D7EC-432D-7B30E1B17534}"/>
              </a:ext>
            </a:extLst>
          </p:cNvPr>
          <p:cNvSpPr txBox="1"/>
          <p:nvPr/>
        </p:nvSpPr>
        <p:spPr>
          <a:xfrm>
            <a:off x="6456460" y="1490962"/>
            <a:ext cx="5297298" cy="1200329"/>
          </a:xfrm>
          <a:prstGeom prst="rect">
            <a:avLst/>
          </a:prstGeom>
          <a:noFill/>
        </p:spPr>
        <p:txBody>
          <a:bodyPr wrap="square">
            <a:spAutoFit/>
          </a:bodyPr>
          <a:lstStyle/>
          <a:p>
            <a:r>
              <a:rPr lang="en-US" sz="2400" dirty="0"/>
              <a:t>Rosevelt is certainly wrong; there is a great deal more that we should fear than just “fear itself”</a:t>
            </a:r>
          </a:p>
        </p:txBody>
      </p:sp>
    </p:spTree>
    <p:extLst>
      <p:ext uri="{BB962C8B-B14F-4D97-AF65-F5344CB8AC3E}">
        <p14:creationId xmlns:p14="http://schemas.microsoft.com/office/powerpoint/2010/main" val="196875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alpha val="80000"/>
                <a:lumMod val="15000"/>
                <a:lumOff val="85000"/>
              </a:schemeClr>
            </a:gs>
            <a:gs pos="45000">
              <a:schemeClr val="accent2">
                <a:lumMod val="45000"/>
                <a:lumOff val="55000"/>
              </a:schemeClr>
            </a:gs>
            <a:gs pos="71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D780-05CB-4642-B55A-69B0E4923BE5}"/>
              </a:ext>
            </a:extLst>
          </p:cNvPr>
          <p:cNvSpPr>
            <a:spLocks noGrp="1"/>
          </p:cNvSpPr>
          <p:nvPr>
            <p:ph type="title"/>
          </p:nvPr>
        </p:nvSpPr>
        <p:spPr>
          <a:xfrm>
            <a:off x="2310333" y="282521"/>
            <a:ext cx="7729728" cy="1188720"/>
          </a:xfrm>
        </p:spPr>
        <p:txBody>
          <a:bodyPr>
            <a:normAutofit fontScale="90000"/>
          </a:bodyPr>
          <a:lstStyle/>
          <a:p>
            <a:r>
              <a:rPr lang="en-US" dirty="0"/>
              <a:t>Background: Emotion vs. Thinking</a:t>
            </a:r>
          </a:p>
        </p:txBody>
      </p:sp>
      <p:sp>
        <p:nvSpPr>
          <p:cNvPr id="3" name="TextBox 2">
            <a:extLst>
              <a:ext uri="{FF2B5EF4-FFF2-40B4-BE49-F238E27FC236}">
                <a16:creationId xmlns:a16="http://schemas.microsoft.com/office/drawing/2014/main" id="{D09E4582-E4F4-C74B-AA6D-04015A0B8173}"/>
              </a:ext>
            </a:extLst>
          </p:cNvPr>
          <p:cNvSpPr txBox="1"/>
          <p:nvPr/>
        </p:nvSpPr>
        <p:spPr>
          <a:xfrm>
            <a:off x="1628077" y="1585686"/>
            <a:ext cx="8928847" cy="1708160"/>
          </a:xfrm>
          <a:prstGeom prst="rect">
            <a:avLst/>
          </a:prstGeom>
          <a:noFill/>
        </p:spPr>
        <p:txBody>
          <a:bodyPr wrap="square" rtlCol="0">
            <a:spAutoFit/>
          </a:bodyPr>
          <a:lstStyle/>
          <a:p>
            <a:pPr>
              <a:spcBef>
                <a:spcPts val="600"/>
              </a:spcBef>
            </a:pPr>
            <a:r>
              <a:rPr lang="en-US" sz="2400" dirty="0"/>
              <a:t>The Benefits of Emotions: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Lightning fast</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Provides clear direction for how to act</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Highly motivating</a:t>
            </a:r>
          </a:p>
        </p:txBody>
      </p:sp>
      <p:pic>
        <p:nvPicPr>
          <p:cNvPr id="5" name="Picture 4">
            <a:extLst>
              <a:ext uri="{FF2B5EF4-FFF2-40B4-BE49-F238E27FC236}">
                <a16:creationId xmlns:a16="http://schemas.microsoft.com/office/drawing/2014/main" id="{4D1EC670-3DD9-7C41-A3E8-40D6994C008F}"/>
              </a:ext>
            </a:extLst>
          </p:cNvPr>
          <p:cNvPicPr>
            <a:picLocks noChangeAspect="1"/>
          </p:cNvPicPr>
          <p:nvPr/>
        </p:nvPicPr>
        <p:blipFill>
          <a:blip r:embed="rId2"/>
          <a:stretch>
            <a:fillRect/>
          </a:stretch>
        </p:blipFill>
        <p:spPr>
          <a:xfrm>
            <a:off x="1628077" y="3831727"/>
            <a:ext cx="8935844" cy="3026273"/>
          </a:xfrm>
          <a:prstGeom prst="rect">
            <a:avLst/>
          </a:prstGeom>
        </p:spPr>
      </p:pic>
    </p:spTree>
    <p:extLst>
      <p:ext uri="{BB962C8B-B14F-4D97-AF65-F5344CB8AC3E}">
        <p14:creationId xmlns:p14="http://schemas.microsoft.com/office/powerpoint/2010/main" val="26585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D780-05CB-4642-B55A-69B0E4923BE5}"/>
              </a:ext>
            </a:extLst>
          </p:cNvPr>
          <p:cNvSpPr>
            <a:spLocks noGrp="1"/>
          </p:cNvSpPr>
          <p:nvPr>
            <p:ph type="title"/>
          </p:nvPr>
        </p:nvSpPr>
        <p:spPr/>
        <p:txBody>
          <a:bodyPr/>
          <a:lstStyle/>
          <a:p>
            <a:r>
              <a:rPr lang="en-US" dirty="0"/>
              <a:t>Background: Emotion vs. Thinking</a:t>
            </a:r>
          </a:p>
        </p:txBody>
      </p:sp>
      <p:sp>
        <p:nvSpPr>
          <p:cNvPr id="3" name="TextBox 2">
            <a:extLst>
              <a:ext uri="{FF2B5EF4-FFF2-40B4-BE49-F238E27FC236}">
                <a16:creationId xmlns:a16="http://schemas.microsoft.com/office/drawing/2014/main" id="{D09E4582-E4F4-C74B-AA6D-04015A0B8173}"/>
              </a:ext>
            </a:extLst>
          </p:cNvPr>
          <p:cNvSpPr txBox="1"/>
          <p:nvPr/>
        </p:nvSpPr>
        <p:spPr>
          <a:xfrm>
            <a:off x="3599761" y="1719979"/>
            <a:ext cx="9061860" cy="461665"/>
          </a:xfrm>
          <a:prstGeom prst="rect">
            <a:avLst/>
          </a:prstGeom>
          <a:noFill/>
        </p:spPr>
        <p:txBody>
          <a:bodyPr wrap="square" rtlCol="0">
            <a:spAutoFit/>
          </a:bodyPr>
          <a:lstStyle/>
          <a:p>
            <a:r>
              <a:rPr lang="en-US" sz="2400" dirty="0"/>
              <a:t>“Emotions are decision-making shortcuts”</a:t>
            </a:r>
          </a:p>
        </p:txBody>
      </p:sp>
      <p:sp>
        <p:nvSpPr>
          <p:cNvPr id="4" name="TextBox 3">
            <a:extLst>
              <a:ext uri="{FF2B5EF4-FFF2-40B4-BE49-F238E27FC236}">
                <a16:creationId xmlns:a16="http://schemas.microsoft.com/office/drawing/2014/main" id="{8A3E6D5E-E8CE-F644-A6DB-F06225DE5BA6}"/>
              </a:ext>
            </a:extLst>
          </p:cNvPr>
          <p:cNvSpPr txBox="1"/>
          <p:nvPr/>
        </p:nvSpPr>
        <p:spPr>
          <a:xfrm>
            <a:off x="3675670" y="2485729"/>
            <a:ext cx="7304442" cy="1446550"/>
          </a:xfrm>
          <a:prstGeom prst="rect">
            <a:avLst/>
          </a:prstGeom>
          <a:noFill/>
        </p:spPr>
        <p:txBody>
          <a:bodyPr wrap="square" rtlCol="0">
            <a:spAutoFit/>
          </a:bodyPr>
          <a:lstStyle/>
          <a:p>
            <a:r>
              <a:rPr lang="en-US" sz="2200" dirty="0">
                <a:latin typeface="Helvetica Neue Light" panose="02000403000000020004" pitchFamily="2" charset="0"/>
                <a:ea typeface="Helvetica Neue Light" panose="02000403000000020004" pitchFamily="2" charset="0"/>
              </a:rPr>
              <a:t>In an age before science, technology, and education, it made sense for evolution to have us assess risk through feelings of fear or excited anticipation, rather than letting us just “think matters over”</a:t>
            </a:r>
          </a:p>
        </p:txBody>
      </p:sp>
      <p:sp>
        <p:nvSpPr>
          <p:cNvPr id="7" name="TextBox 6">
            <a:extLst>
              <a:ext uri="{FF2B5EF4-FFF2-40B4-BE49-F238E27FC236}">
                <a16:creationId xmlns:a16="http://schemas.microsoft.com/office/drawing/2014/main" id="{EB10FB9D-44DC-684B-855F-E45BE6182A29}"/>
              </a:ext>
            </a:extLst>
          </p:cNvPr>
          <p:cNvSpPr txBox="1"/>
          <p:nvPr/>
        </p:nvSpPr>
        <p:spPr>
          <a:xfrm>
            <a:off x="2269864" y="4615802"/>
            <a:ext cx="7304441" cy="1308050"/>
          </a:xfrm>
          <a:prstGeom prst="rect">
            <a:avLst/>
          </a:prstGeom>
          <a:noFill/>
        </p:spPr>
        <p:txBody>
          <a:bodyPr wrap="square" rtlCol="0">
            <a:spAutoFit/>
          </a:bodyPr>
          <a:lstStyle/>
          <a:p>
            <a:pPr>
              <a:spcAft>
                <a:spcPts val="600"/>
              </a:spcAft>
            </a:pPr>
            <a:r>
              <a:rPr lang="en-US" sz="2400" dirty="0"/>
              <a:t>What we lost in precision, </a:t>
            </a:r>
          </a:p>
          <a:p>
            <a:pPr>
              <a:spcAft>
                <a:spcPts val="600"/>
              </a:spcAft>
            </a:pPr>
            <a:r>
              <a:rPr lang="en-US" sz="2400" dirty="0"/>
              <a:t>We more than gained in speed and motivation</a:t>
            </a:r>
            <a:endParaRPr lang="en-US" sz="2100" dirty="0">
              <a:latin typeface="Helvetica Neue Light" panose="02000403000000020004" pitchFamily="2" charset="0"/>
              <a:ea typeface="Helvetica Neue Light" panose="02000403000000020004" pitchFamily="2" charset="0"/>
            </a:endParaRPr>
          </a:p>
          <a:p>
            <a:pPr marL="285750" indent="-285750">
              <a:spcAft>
                <a:spcPts val="600"/>
              </a:spcAft>
              <a:buFont typeface="Arial" panose="020B0604020202020204" pitchFamily="34" charset="0"/>
              <a:buChar char="•"/>
            </a:pPr>
            <a:r>
              <a:rPr lang="en-US" sz="2100" dirty="0">
                <a:latin typeface="Helvetica Neue Light" panose="02000403000000020004" pitchFamily="2" charset="0"/>
                <a:ea typeface="Helvetica Neue Light" panose="02000403000000020004" pitchFamily="2" charset="0"/>
              </a:rPr>
              <a:t>This is how all mammals do it</a:t>
            </a:r>
          </a:p>
        </p:txBody>
      </p:sp>
      <p:pic>
        <p:nvPicPr>
          <p:cNvPr id="9" name="Picture 8">
            <a:extLst>
              <a:ext uri="{FF2B5EF4-FFF2-40B4-BE49-F238E27FC236}">
                <a16:creationId xmlns:a16="http://schemas.microsoft.com/office/drawing/2014/main" id="{711A5ADA-0E2C-7F48-B5D0-C385F841B1E0}"/>
              </a:ext>
            </a:extLst>
          </p:cNvPr>
          <p:cNvPicPr>
            <a:picLocks noChangeAspect="1"/>
          </p:cNvPicPr>
          <p:nvPr/>
        </p:nvPicPr>
        <p:blipFill>
          <a:blip r:embed="rId2"/>
          <a:stretch>
            <a:fillRect/>
          </a:stretch>
        </p:blipFill>
        <p:spPr>
          <a:xfrm>
            <a:off x="9781988" y="4799169"/>
            <a:ext cx="1854200" cy="1371600"/>
          </a:xfrm>
          <a:prstGeom prst="rect">
            <a:avLst/>
          </a:prstGeom>
        </p:spPr>
      </p:pic>
      <p:pic>
        <p:nvPicPr>
          <p:cNvPr id="11" name="Picture 10">
            <a:extLst>
              <a:ext uri="{FF2B5EF4-FFF2-40B4-BE49-F238E27FC236}">
                <a16:creationId xmlns:a16="http://schemas.microsoft.com/office/drawing/2014/main" id="{3BA28EDC-83B4-7349-BDD2-BCC70594ACAE}"/>
              </a:ext>
            </a:extLst>
          </p:cNvPr>
          <p:cNvPicPr>
            <a:picLocks noChangeAspect="1"/>
          </p:cNvPicPr>
          <p:nvPr/>
        </p:nvPicPr>
        <p:blipFill rotWithShape="1">
          <a:blip r:embed="rId3"/>
          <a:srcRect l="24072" r="23922"/>
          <a:stretch/>
        </p:blipFill>
        <p:spPr>
          <a:xfrm>
            <a:off x="10506845" y="3729334"/>
            <a:ext cx="1129343" cy="1140082"/>
          </a:xfrm>
          <a:prstGeom prst="rect">
            <a:avLst/>
          </a:prstGeom>
        </p:spPr>
      </p:pic>
      <p:pic>
        <p:nvPicPr>
          <p:cNvPr id="8" name="Picture 7">
            <a:extLst>
              <a:ext uri="{FF2B5EF4-FFF2-40B4-BE49-F238E27FC236}">
                <a16:creationId xmlns:a16="http://schemas.microsoft.com/office/drawing/2014/main" id="{ACCBD237-2927-734F-9DF6-BAEE87E81382}"/>
              </a:ext>
            </a:extLst>
          </p:cNvPr>
          <p:cNvPicPr>
            <a:picLocks noChangeAspect="1"/>
          </p:cNvPicPr>
          <p:nvPr/>
        </p:nvPicPr>
        <p:blipFill rotWithShape="1">
          <a:blip r:embed="rId4"/>
          <a:srcRect t="6317" b="11737"/>
          <a:stretch/>
        </p:blipFill>
        <p:spPr>
          <a:xfrm>
            <a:off x="229601" y="1498311"/>
            <a:ext cx="3370160" cy="2761718"/>
          </a:xfrm>
          <a:prstGeom prst="rect">
            <a:avLst/>
          </a:prstGeom>
        </p:spPr>
      </p:pic>
    </p:spTree>
    <p:extLst>
      <p:ext uri="{BB962C8B-B14F-4D97-AF65-F5344CB8AC3E}">
        <p14:creationId xmlns:p14="http://schemas.microsoft.com/office/powerpoint/2010/main" val="424443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8F4E-8F9C-594B-ACB5-A1D47010DED7}"/>
              </a:ext>
            </a:extLst>
          </p:cNvPr>
          <p:cNvSpPr>
            <a:spLocks noGrp="1"/>
          </p:cNvSpPr>
          <p:nvPr>
            <p:ph type="title"/>
          </p:nvPr>
        </p:nvSpPr>
        <p:spPr/>
        <p:txBody>
          <a:bodyPr>
            <a:normAutofit/>
          </a:bodyPr>
          <a:lstStyle/>
          <a:p>
            <a:r>
              <a:rPr lang="en-US" dirty="0"/>
              <a:t>Problems with the Risk-Assessing System Evolution Gave Us</a:t>
            </a:r>
          </a:p>
        </p:txBody>
      </p:sp>
      <p:sp>
        <p:nvSpPr>
          <p:cNvPr id="3" name="TextBox 2">
            <a:extLst>
              <a:ext uri="{FF2B5EF4-FFF2-40B4-BE49-F238E27FC236}">
                <a16:creationId xmlns:a16="http://schemas.microsoft.com/office/drawing/2014/main" id="{3D3FEAC8-B09B-6E45-A813-5B4E67530509}"/>
              </a:ext>
            </a:extLst>
          </p:cNvPr>
          <p:cNvSpPr txBox="1"/>
          <p:nvPr/>
        </p:nvSpPr>
        <p:spPr>
          <a:xfrm>
            <a:off x="838201" y="1905000"/>
            <a:ext cx="10381734" cy="877163"/>
          </a:xfrm>
          <a:prstGeom prst="rect">
            <a:avLst/>
          </a:prstGeom>
          <a:noFill/>
        </p:spPr>
        <p:txBody>
          <a:bodyPr wrap="square" rtlCol="0">
            <a:spAutoFit/>
          </a:bodyPr>
          <a:lstStyle/>
          <a:p>
            <a:pPr>
              <a:spcBef>
                <a:spcPts val="600"/>
              </a:spcBef>
            </a:pPr>
            <a:r>
              <a:rPr lang="en-US" sz="2400" dirty="0"/>
              <a:t>We have changed our Lived Environment enormously:</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Each new technology creates new types of risk, while eliminating previous ones</a:t>
            </a:r>
          </a:p>
        </p:txBody>
      </p:sp>
      <p:sp>
        <p:nvSpPr>
          <p:cNvPr id="5" name="TextBox 4">
            <a:extLst>
              <a:ext uri="{FF2B5EF4-FFF2-40B4-BE49-F238E27FC236}">
                <a16:creationId xmlns:a16="http://schemas.microsoft.com/office/drawing/2014/main" id="{D8350D60-CC37-4941-AA94-BB5BB8856395}"/>
              </a:ext>
            </a:extLst>
          </p:cNvPr>
          <p:cNvSpPr txBox="1"/>
          <p:nvPr/>
        </p:nvSpPr>
        <p:spPr>
          <a:xfrm>
            <a:off x="838200" y="3113617"/>
            <a:ext cx="10870579" cy="1246495"/>
          </a:xfrm>
          <a:prstGeom prst="rect">
            <a:avLst/>
          </a:prstGeom>
          <a:noFill/>
        </p:spPr>
        <p:txBody>
          <a:bodyPr wrap="square" rtlCol="0">
            <a:spAutoFit/>
          </a:bodyPr>
          <a:lstStyle/>
          <a:p>
            <a:pPr>
              <a:spcBef>
                <a:spcPts val="600"/>
              </a:spcBef>
            </a:pPr>
            <a:r>
              <a:rPr lang="en-US" sz="2400" dirty="0"/>
              <a:t>We have also in those years invented capitalism, and the advertising industry that comes with it, as well as democratic politicians who need to attract our votes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Powerful groups devoted to making us </a:t>
            </a:r>
            <a:r>
              <a:rPr lang="en-US" sz="2200" i="1" dirty="0">
                <a:latin typeface="Helvetica Neue Light" panose="02000403000000020004" pitchFamily="2" charset="0"/>
                <a:ea typeface="Helvetica Neue Light" panose="02000403000000020004" pitchFamily="2" charset="0"/>
              </a:rPr>
              <a:t>misperceive</a:t>
            </a:r>
            <a:r>
              <a:rPr lang="en-US" sz="2200" dirty="0">
                <a:latin typeface="Helvetica Neue Light" panose="02000403000000020004" pitchFamily="2" charset="0"/>
                <a:ea typeface="Helvetica Neue Light" panose="02000403000000020004" pitchFamily="2" charset="0"/>
              </a:rPr>
              <a:t> where there are and aren’t risks</a:t>
            </a:r>
          </a:p>
        </p:txBody>
      </p:sp>
    </p:spTree>
    <p:extLst>
      <p:ext uri="{BB962C8B-B14F-4D97-AF65-F5344CB8AC3E}">
        <p14:creationId xmlns:p14="http://schemas.microsoft.com/office/powerpoint/2010/main" val="260112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17A9-C3DA-E449-93F4-62823EAA82C1}"/>
              </a:ext>
            </a:extLst>
          </p:cNvPr>
          <p:cNvSpPr>
            <a:spLocks noGrp="1"/>
          </p:cNvSpPr>
          <p:nvPr>
            <p:ph type="title"/>
          </p:nvPr>
        </p:nvSpPr>
        <p:spPr/>
        <p:txBody>
          <a:bodyPr>
            <a:normAutofit/>
          </a:bodyPr>
          <a:lstStyle/>
          <a:p>
            <a:r>
              <a:rPr lang="en-US" dirty="0"/>
              <a:t>Problems with the Risk-Assessing System Evolution Gave Us</a:t>
            </a:r>
          </a:p>
        </p:txBody>
      </p:sp>
      <p:sp>
        <p:nvSpPr>
          <p:cNvPr id="4" name="TextBox 3">
            <a:extLst>
              <a:ext uri="{FF2B5EF4-FFF2-40B4-BE49-F238E27FC236}">
                <a16:creationId xmlns:a16="http://schemas.microsoft.com/office/drawing/2014/main" id="{CD4618F9-EFA8-9E41-B858-6F07D65E0E52}"/>
              </a:ext>
            </a:extLst>
          </p:cNvPr>
          <p:cNvSpPr txBox="1"/>
          <p:nvPr/>
        </p:nvSpPr>
        <p:spPr>
          <a:xfrm>
            <a:off x="5109029" y="1976672"/>
            <a:ext cx="6831959" cy="2031325"/>
          </a:xfrm>
          <a:prstGeom prst="rect">
            <a:avLst/>
          </a:prstGeom>
          <a:noFill/>
        </p:spPr>
        <p:txBody>
          <a:bodyPr wrap="square" rtlCol="0">
            <a:spAutoFit/>
          </a:bodyPr>
          <a:lstStyle/>
          <a:p>
            <a:pPr>
              <a:spcBef>
                <a:spcPts val="600"/>
              </a:spcBef>
            </a:pPr>
            <a:r>
              <a:rPr lang="en-US" sz="2400" dirty="0"/>
              <a:t>Evolution is very slow</a:t>
            </a:r>
          </a:p>
          <a:p>
            <a:pPr>
              <a:spcBef>
                <a:spcPts val="600"/>
              </a:spcBef>
            </a:pPr>
            <a:r>
              <a:rPr lang="en-US" sz="2400" dirty="0"/>
              <a:t>We will only change our brain’s “operating system” gradually, over tens of thousands of years</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And only if the people who have slightly different ways of feeling risk die before reproducing</a:t>
            </a:r>
          </a:p>
        </p:txBody>
      </p:sp>
      <p:pic>
        <p:nvPicPr>
          <p:cNvPr id="6" name="Picture 5">
            <a:extLst>
              <a:ext uri="{FF2B5EF4-FFF2-40B4-BE49-F238E27FC236}">
                <a16:creationId xmlns:a16="http://schemas.microsoft.com/office/drawing/2014/main" id="{6A6433ED-25D1-3E4A-A1BC-56C59C853002}"/>
              </a:ext>
            </a:extLst>
          </p:cNvPr>
          <p:cNvPicPr>
            <a:picLocks noChangeAspect="1"/>
          </p:cNvPicPr>
          <p:nvPr/>
        </p:nvPicPr>
        <p:blipFill>
          <a:blip r:embed="rId2"/>
          <a:stretch>
            <a:fillRect/>
          </a:stretch>
        </p:blipFill>
        <p:spPr>
          <a:xfrm>
            <a:off x="207533" y="1945342"/>
            <a:ext cx="4785381" cy="3307928"/>
          </a:xfrm>
          <a:prstGeom prst="rect">
            <a:avLst/>
          </a:prstGeom>
        </p:spPr>
      </p:pic>
      <p:sp>
        <p:nvSpPr>
          <p:cNvPr id="5" name="TextBox 4">
            <a:extLst>
              <a:ext uri="{FF2B5EF4-FFF2-40B4-BE49-F238E27FC236}">
                <a16:creationId xmlns:a16="http://schemas.microsoft.com/office/drawing/2014/main" id="{57BE6255-57E8-AADC-AB3A-7A409F707157}"/>
              </a:ext>
            </a:extLst>
          </p:cNvPr>
          <p:cNvSpPr txBox="1"/>
          <p:nvPr/>
        </p:nvSpPr>
        <p:spPr>
          <a:xfrm>
            <a:off x="668768" y="5354102"/>
            <a:ext cx="10685032" cy="1169551"/>
          </a:xfrm>
          <a:prstGeom prst="rect">
            <a:avLst/>
          </a:prstGeom>
          <a:noFill/>
        </p:spPr>
        <p:txBody>
          <a:bodyPr wrap="square">
            <a:spAutoFit/>
          </a:bodyPr>
          <a:lstStyle/>
          <a:p>
            <a:r>
              <a:rPr lang="en-US" sz="2400" dirty="0">
                <a:solidFill>
                  <a:srgbClr val="FF0000"/>
                </a:solidFill>
              </a:rPr>
              <a:t>We are still running brain software optimized for the world of 50 000 years ago, while trying to navigate the modern world</a:t>
            </a:r>
          </a:p>
          <a:p>
            <a:pPr marL="342900" indent="-34290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We therefore overestimate some types of risk, and don’t see others</a:t>
            </a:r>
            <a:endParaRPr lang="en-US" sz="2200" dirty="0">
              <a:solidFill>
                <a:srgbClr val="FF0000"/>
              </a:solidFill>
            </a:endParaRPr>
          </a:p>
        </p:txBody>
      </p:sp>
    </p:spTree>
    <p:extLst>
      <p:ext uri="{BB962C8B-B14F-4D97-AF65-F5344CB8AC3E}">
        <p14:creationId xmlns:p14="http://schemas.microsoft.com/office/powerpoint/2010/main" val="131394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984A-D925-E444-A5A8-E0BB97F10563}"/>
              </a:ext>
            </a:extLst>
          </p:cNvPr>
          <p:cNvSpPr>
            <a:spLocks noGrp="1"/>
          </p:cNvSpPr>
          <p:nvPr>
            <p:ph type="title"/>
          </p:nvPr>
        </p:nvSpPr>
        <p:spPr/>
        <p:txBody>
          <a:bodyPr/>
          <a:lstStyle/>
          <a:p>
            <a:r>
              <a:rPr lang="en-US" dirty="0"/>
              <a:t>OUR AGENDA FOR THE REST OF CLASS:</a:t>
            </a:r>
          </a:p>
        </p:txBody>
      </p:sp>
      <p:sp>
        <p:nvSpPr>
          <p:cNvPr id="3" name="TextBox 2">
            <a:extLst>
              <a:ext uri="{FF2B5EF4-FFF2-40B4-BE49-F238E27FC236}">
                <a16:creationId xmlns:a16="http://schemas.microsoft.com/office/drawing/2014/main" id="{356C9E86-E312-1A4F-A1C3-898548F8F055}"/>
              </a:ext>
            </a:extLst>
          </p:cNvPr>
          <p:cNvSpPr txBox="1"/>
          <p:nvPr/>
        </p:nvSpPr>
        <p:spPr>
          <a:xfrm>
            <a:off x="284677" y="1752353"/>
            <a:ext cx="10639363" cy="461665"/>
          </a:xfrm>
          <a:prstGeom prst="rect">
            <a:avLst/>
          </a:prstGeom>
          <a:noFill/>
        </p:spPr>
        <p:txBody>
          <a:bodyPr wrap="square" rtlCol="0">
            <a:spAutoFit/>
          </a:bodyPr>
          <a:lstStyle/>
          <a:p>
            <a:pPr>
              <a:spcBef>
                <a:spcPts val="600"/>
              </a:spcBef>
            </a:pPr>
            <a:r>
              <a:rPr lang="en-US" sz="2400" dirty="0"/>
              <a:t>Examine Five Different Biases that Effect how we perceive risk</a:t>
            </a:r>
          </a:p>
        </p:txBody>
      </p:sp>
      <p:sp>
        <p:nvSpPr>
          <p:cNvPr id="4" name="TextBox 3">
            <a:extLst>
              <a:ext uri="{FF2B5EF4-FFF2-40B4-BE49-F238E27FC236}">
                <a16:creationId xmlns:a16="http://schemas.microsoft.com/office/drawing/2014/main" id="{CA8C02FA-6C8B-E74E-A092-D9DED9CE285A}"/>
              </a:ext>
            </a:extLst>
          </p:cNvPr>
          <p:cNvSpPr txBox="1"/>
          <p:nvPr/>
        </p:nvSpPr>
        <p:spPr>
          <a:xfrm>
            <a:off x="284677" y="2604123"/>
            <a:ext cx="11762180" cy="1138773"/>
          </a:xfrm>
          <a:prstGeom prst="rect">
            <a:avLst/>
          </a:prstGeom>
          <a:noFill/>
        </p:spPr>
        <p:txBody>
          <a:bodyPr wrap="square" rtlCol="0">
            <a:spAutoFit/>
          </a:bodyPr>
          <a:lstStyle/>
          <a:p>
            <a:r>
              <a:rPr lang="en-US" sz="2400" dirty="0"/>
              <a:t>The first three are all well-explained by the evolutionary perspective we just examined</a:t>
            </a:r>
          </a:p>
          <a:p>
            <a:pPr marL="342900" indent="-34290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These are the kinds of mistakes that we should expect, given that our brains are adapted to a world very different from our modern world</a:t>
            </a:r>
            <a:endParaRPr lang="en-US" sz="2400" dirty="0"/>
          </a:p>
        </p:txBody>
      </p:sp>
      <p:sp>
        <p:nvSpPr>
          <p:cNvPr id="5" name="TextBox 4">
            <a:extLst>
              <a:ext uri="{FF2B5EF4-FFF2-40B4-BE49-F238E27FC236}">
                <a16:creationId xmlns:a16="http://schemas.microsoft.com/office/drawing/2014/main" id="{1572C25C-34A4-2340-940D-3D2FD023A2D9}"/>
              </a:ext>
            </a:extLst>
          </p:cNvPr>
          <p:cNvSpPr txBox="1"/>
          <p:nvPr/>
        </p:nvSpPr>
        <p:spPr>
          <a:xfrm>
            <a:off x="284677" y="4133001"/>
            <a:ext cx="10130971" cy="800219"/>
          </a:xfrm>
          <a:prstGeom prst="rect">
            <a:avLst/>
          </a:prstGeom>
          <a:noFill/>
        </p:spPr>
        <p:txBody>
          <a:bodyPr wrap="square" rtlCol="0">
            <a:spAutoFit/>
          </a:bodyPr>
          <a:lstStyle/>
          <a:p>
            <a:r>
              <a:rPr lang="en-US" sz="2400" dirty="0">
                <a:ea typeface="Helvetica Neue Light" panose="02000403000000020004" pitchFamily="2" charset="0"/>
              </a:rPr>
              <a:t>The fourth biases doesn’t appear to have </a:t>
            </a:r>
            <a:r>
              <a:rPr lang="en-US" sz="2400" i="1" dirty="0">
                <a:ea typeface="Helvetica Neue Light" panose="02000403000000020004" pitchFamily="2" charset="0"/>
              </a:rPr>
              <a:t>anything to do with evolution</a:t>
            </a:r>
            <a:r>
              <a:rPr lang="en-US" sz="2400" dirty="0">
                <a:ea typeface="Helvetica Neue Light" panose="02000403000000020004" pitchFamily="2" charset="0"/>
              </a:rPr>
              <a:t>... </a:t>
            </a:r>
          </a:p>
          <a:p>
            <a:pPr marL="342900" indent="-34290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Though maybe I’m just missing the connection, and you can point it out to me!</a:t>
            </a:r>
          </a:p>
        </p:txBody>
      </p:sp>
      <p:sp>
        <p:nvSpPr>
          <p:cNvPr id="7" name="TextBox 6">
            <a:extLst>
              <a:ext uri="{FF2B5EF4-FFF2-40B4-BE49-F238E27FC236}">
                <a16:creationId xmlns:a16="http://schemas.microsoft.com/office/drawing/2014/main" id="{DADCC56D-B991-C4F5-DD8F-0D80796F1119}"/>
              </a:ext>
            </a:extLst>
          </p:cNvPr>
          <p:cNvSpPr txBox="1"/>
          <p:nvPr/>
        </p:nvSpPr>
        <p:spPr>
          <a:xfrm>
            <a:off x="284677" y="5323324"/>
            <a:ext cx="11500923" cy="1169551"/>
          </a:xfrm>
          <a:prstGeom prst="rect">
            <a:avLst/>
          </a:prstGeom>
          <a:noFill/>
        </p:spPr>
        <p:txBody>
          <a:bodyPr wrap="square" rtlCol="0">
            <a:spAutoFit/>
          </a:bodyPr>
          <a:lstStyle/>
          <a:p>
            <a:r>
              <a:rPr lang="en-US" sz="2400" dirty="0"/>
              <a:t>The fifth, final bias is a real mystery, since it seems to be exactly </a:t>
            </a:r>
            <a:r>
              <a:rPr lang="en-US" sz="2400" i="1" dirty="0"/>
              <a:t>the opposite </a:t>
            </a:r>
            <a:r>
              <a:rPr lang="en-US" sz="2400" dirty="0"/>
              <a:t>of the kind of bias we might expect would arise from our evolutionary history</a:t>
            </a:r>
          </a:p>
          <a:p>
            <a:pPr marL="285750" indent="-28575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Where did it come from?</a:t>
            </a:r>
          </a:p>
        </p:txBody>
      </p:sp>
    </p:spTree>
    <p:extLst>
      <p:ext uri="{BB962C8B-B14F-4D97-AF65-F5344CB8AC3E}">
        <p14:creationId xmlns:p14="http://schemas.microsoft.com/office/powerpoint/2010/main" val="74604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a:extLst>
            <a:ext uri="{FF2B5EF4-FFF2-40B4-BE49-F238E27FC236}">
              <a16:creationId xmlns:a16="http://schemas.microsoft.com/office/drawing/2014/main" id="{3017B112-1CA5-FE53-5C06-1283C307C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C60AA-EB56-239D-40EF-7FAE2B937A3F}"/>
              </a:ext>
            </a:extLst>
          </p:cNvPr>
          <p:cNvSpPr>
            <a:spLocks noGrp="1"/>
          </p:cNvSpPr>
          <p:nvPr>
            <p:ph type="title"/>
          </p:nvPr>
        </p:nvSpPr>
        <p:spPr/>
        <p:txBody>
          <a:bodyPr/>
          <a:lstStyle/>
          <a:p>
            <a:r>
              <a:rPr lang="en-US" dirty="0"/>
              <a:t>1) The “Availability Heuristic”</a:t>
            </a:r>
          </a:p>
        </p:txBody>
      </p:sp>
      <p:sp>
        <p:nvSpPr>
          <p:cNvPr id="3" name="TextBox 2">
            <a:extLst>
              <a:ext uri="{FF2B5EF4-FFF2-40B4-BE49-F238E27FC236}">
                <a16:creationId xmlns:a16="http://schemas.microsoft.com/office/drawing/2014/main" id="{509AE196-31A9-0F83-F858-97A9198AB5E5}"/>
              </a:ext>
            </a:extLst>
          </p:cNvPr>
          <p:cNvSpPr txBox="1"/>
          <p:nvPr/>
        </p:nvSpPr>
        <p:spPr>
          <a:xfrm>
            <a:off x="397857" y="1770013"/>
            <a:ext cx="11069182" cy="830997"/>
          </a:xfrm>
          <a:prstGeom prst="rect">
            <a:avLst/>
          </a:prstGeom>
          <a:noFill/>
        </p:spPr>
        <p:txBody>
          <a:bodyPr wrap="square" rtlCol="0">
            <a:spAutoFit/>
          </a:bodyPr>
          <a:lstStyle/>
          <a:p>
            <a:pPr>
              <a:spcBef>
                <a:spcPts val="600"/>
              </a:spcBef>
            </a:pPr>
            <a:r>
              <a:rPr lang="en-US" sz="2400" dirty="0"/>
              <a:t>"Heuristic” = a short-cut in thinking that saves a lot of time and </a:t>
            </a:r>
            <a:r>
              <a:rPr lang="en-US" sz="2400" i="1" dirty="0"/>
              <a:t>usually</a:t>
            </a:r>
            <a:r>
              <a:rPr lang="en-US" sz="2400" dirty="0"/>
              <a:t> gives us the right answer, though not always</a:t>
            </a:r>
            <a:endParaRPr lang="en-US" sz="2200" i="1" dirty="0">
              <a:latin typeface="Helvetica Neue Light" panose="02000403000000020004" pitchFamily="2" charset="0"/>
              <a:ea typeface="Helvetica Neue Light" panose="02000403000000020004" pitchFamily="2" charset="0"/>
            </a:endParaRPr>
          </a:p>
        </p:txBody>
      </p:sp>
      <p:sp>
        <p:nvSpPr>
          <p:cNvPr id="4" name="TextBox 3">
            <a:extLst>
              <a:ext uri="{FF2B5EF4-FFF2-40B4-BE49-F238E27FC236}">
                <a16:creationId xmlns:a16="http://schemas.microsoft.com/office/drawing/2014/main" id="{9CAA3CB1-4D32-9104-C023-5C73A02090A2}"/>
              </a:ext>
            </a:extLst>
          </p:cNvPr>
          <p:cNvSpPr txBox="1"/>
          <p:nvPr/>
        </p:nvSpPr>
        <p:spPr>
          <a:xfrm>
            <a:off x="397857" y="3083116"/>
            <a:ext cx="11277470" cy="830997"/>
          </a:xfrm>
          <a:prstGeom prst="rect">
            <a:avLst/>
          </a:prstGeom>
          <a:noFill/>
        </p:spPr>
        <p:txBody>
          <a:bodyPr wrap="square" rtlCol="0">
            <a:spAutoFit/>
          </a:bodyPr>
          <a:lstStyle/>
          <a:p>
            <a:r>
              <a:rPr lang="en-US" sz="2400" b="1" dirty="0"/>
              <a:t>The </a:t>
            </a:r>
            <a:r>
              <a:rPr lang="en-US" sz="2400" b="1" i="1" dirty="0"/>
              <a:t>availability heuristic</a:t>
            </a:r>
            <a:r>
              <a:rPr lang="en-US" sz="2400" b="1" dirty="0"/>
              <a:t>:   </a:t>
            </a:r>
            <a:r>
              <a:rPr lang="en-US" sz="2400" dirty="0"/>
              <a:t>the brain’s unconscious assumption that things are more common if they are easy to recall </a:t>
            </a:r>
          </a:p>
        </p:txBody>
      </p:sp>
      <p:pic>
        <p:nvPicPr>
          <p:cNvPr id="6" name="Picture 5">
            <a:extLst>
              <a:ext uri="{FF2B5EF4-FFF2-40B4-BE49-F238E27FC236}">
                <a16:creationId xmlns:a16="http://schemas.microsoft.com/office/drawing/2014/main" id="{E6A8DC36-2FB7-948D-B512-BA7FD02CE385}"/>
              </a:ext>
            </a:extLst>
          </p:cNvPr>
          <p:cNvPicPr>
            <a:picLocks noChangeAspect="1"/>
          </p:cNvPicPr>
          <p:nvPr/>
        </p:nvPicPr>
        <p:blipFill>
          <a:blip r:embed="rId2"/>
          <a:stretch>
            <a:fillRect/>
          </a:stretch>
        </p:blipFill>
        <p:spPr>
          <a:xfrm>
            <a:off x="7727794" y="4565935"/>
            <a:ext cx="2620837" cy="1687164"/>
          </a:xfrm>
          <a:prstGeom prst="rect">
            <a:avLst/>
          </a:prstGeom>
          <a:effectLst>
            <a:softEdge rad="254000"/>
          </a:effectLst>
        </p:spPr>
      </p:pic>
      <p:pic>
        <p:nvPicPr>
          <p:cNvPr id="8" name="Picture 7">
            <a:extLst>
              <a:ext uri="{FF2B5EF4-FFF2-40B4-BE49-F238E27FC236}">
                <a16:creationId xmlns:a16="http://schemas.microsoft.com/office/drawing/2014/main" id="{B58A01A1-8E2A-0708-5910-7AAC4010EA78}"/>
              </a:ext>
            </a:extLst>
          </p:cNvPr>
          <p:cNvPicPr>
            <a:picLocks noChangeAspect="1"/>
          </p:cNvPicPr>
          <p:nvPr/>
        </p:nvPicPr>
        <p:blipFill rotWithShape="1">
          <a:blip r:embed="rId3"/>
          <a:srcRect l="6359" r="18454"/>
          <a:stretch/>
        </p:blipFill>
        <p:spPr>
          <a:xfrm>
            <a:off x="1706136" y="4549265"/>
            <a:ext cx="2430967" cy="1818690"/>
          </a:xfrm>
          <a:prstGeom prst="rect">
            <a:avLst/>
          </a:prstGeom>
          <a:effectLst>
            <a:softEdge rad="266700"/>
          </a:effectLst>
        </p:spPr>
      </p:pic>
      <p:sp>
        <p:nvSpPr>
          <p:cNvPr id="5" name="TextBox 4">
            <a:extLst>
              <a:ext uri="{FF2B5EF4-FFF2-40B4-BE49-F238E27FC236}">
                <a16:creationId xmlns:a16="http://schemas.microsoft.com/office/drawing/2014/main" id="{BF1B550D-746D-A215-BB8E-7B27E503A5CC}"/>
              </a:ext>
            </a:extLst>
          </p:cNvPr>
          <p:cNvSpPr txBox="1"/>
          <p:nvPr/>
        </p:nvSpPr>
        <p:spPr>
          <a:xfrm>
            <a:off x="4454912" y="4829777"/>
            <a:ext cx="2955073" cy="1107996"/>
          </a:xfrm>
          <a:prstGeom prst="rect">
            <a:avLst/>
          </a:prstGeom>
          <a:noFill/>
        </p:spPr>
        <p:txBody>
          <a:bodyPr wrap="square" rtlCol="0">
            <a:spAutoFit/>
          </a:bodyPr>
          <a:lstStyle/>
          <a:p>
            <a:r>
              <a:rPr lang="en-US" sz="2200" dirty="0">
                <a:latin typeface="Helvetica Neue Light" panose="02000403000000020004" pitchFamily="2" charset="0"/>
                <a:ea typeface="Helvetica Neue Light" panose="02000403000000020004" pitchFamily="2" charset="0"/>
              </a:rPr>
              <a:t>Are there more racoons or armadillos in Toronto?</a:t>
            </a:r>
          </a:p>
        </p:txBody>
      </p:sp>
    </p:spTree>
    <p:extLst>
      <p:ext uri="{BB962C8B-B14F-4D97-AF65-F5344CB8AC3E}">
        <p14:creationId xmlns:p14="http://schemas.microsoft.com/office/powerpoint/2010/main" val="4167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alpha val="8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1C9F8F-4C2A-154E-8FBC-FBD64FE65775}"/>
              </a:ext>
            </a:extLst>
          </p:cNvPr>
          <p:cNvPicPr>
            <a:picLocks noChangeAspect="1"/>
          </p:cNvPicPr>
          <p:nvPr/>
        </p:nvPicPr>
        <p:blipFill rotWithShape="1">
          <a:blip r:embed="rId2"/>
          <a:srcRect b="9658"/>
          <a:stretch/>
        </p:blipFill>
        <p:spPr>
          <a:xfrm>
            <a:off x="9105314" y="4371995"/>
            <a:ext cx="1756444" cy="2448216"/>
          </a:xfrm>
          <a:prstGeom prst="rect">
            <a:avLst/>
          </a:prstGeom>
        </p:spPr>
      </p:pic>
      <p:sp>
        <p:nvSpPr>
          <p:cNvPr id="2" name="Title 1">
            <a:extLst>
              <a:ext uri="{FF2B5EF4-FFF2-40B4-BE49-F238E27FC236}">
                <a16:creationId xmlns:a16="http://schemas.microsoft.com/office/drawing/2014/main" id="{C2259574-A12D-A647-A99B-4F361260FAA9}"/>
              </a:ext>
            </a:extLst>
          </p:cNvPr>
          <p:cNvSpPr>
            <a:spLocks noGrp="1"/>
          </p:cNvSpPr>
          <p:nvPr>
            <p:ph type="title"/>
          </p:nvPr>
        </p:nvSpPr>
        <p:spPr/>
        <p:txBody>
          <a:bodyPr/>
          <a:lstStyle/>
          <a:p>
            <a:r>
              <a:rPr lang="en-US" dirty="0"/>
              <a:t>1) The “Availability Heuristic”</a:t>
            </a:r>
          </a:p>
        </p:txBody>
      </p:sp>
      <p:sp>
        <p:nvSpPr>
          <p:cNvPr id="3" name="TextBox 2">
            <a:extLst>
              <a:ext uri="{FF2B5EF4-FFF2-40B4-BE49-F238E27FC236}">
                <a16:creationId xmlns:a16="http://schemas.microsoft.com/office/drawing/2014/main" id="{86965474-1113-914A-9C65-9757219E737F}"/>
              </a:ext>
            </a:extLst>
          </p:cNvPr>
          <p:cNvSpPr txBox="1"/>
          <p:nvPr/>
        </p:nvSpPr>
        <p:spPr>
          <a:xfrm>
            <a:off x="1201271" y="1649506"/>
            <a:ext cx="11546541" cy="877163"/>
          </a:xfrm>
          <a:prstGeom prst="rect">
            <a:avLst/>
          </a:prstGeom>
          <a:noFill/>
        </p:spPr>
        <p:txBody>
          <a:bodyPr wrap="square" rtlCol="0">
            <a:spAutoFit/>
          </a:bodyPr>
          <a:lstStyle/>
          <a:p>
            <a:pPr>
              <a:spcBef>
                <a:spcPts val="600"/>
              </a:spcBef>
            </a:pPr>
            <a:r>
              <a:rPr lang="en-US" sz="2400" dirty="0"/>
              <a:t>PROBLEM:  Scary things are much easier to remember</a:t>
            </a:r>
          </a:p>
          <a:p>
            <a:pPr marL="285750" indent="-285750">
              <a:spcBef>
                <a:spcPts val="600"/>
              </a:spcBef>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and so we overestimate how common they are</a:t>
            </a:r>
          </a:p>
        </p:txBody>
      </p:sp>
      <p:pic>
        <p:nvPicPr>
          <p:cNvPr id="5" name="Picture 4">
            <a:extLst>
              <a:ext uri="{FF2B5EF4-FFF2-40B4-BE49-F238E27FC236}">
                <a16:creationId xmlns:a16="http://schemas.microsoft.com/office/drawing/2014/main" id="{ABC54496-C79C-9347-BAD6-0776ACC93EEE}"/>
              </a:ext>
            </a:extLst>
          </p:cNvPr>
          <p:cNvPicPr>
            <a:picLocks noChangeAspect="1"/>
          </p:cNvPicPr>
          <p:nvPr/>
        </p:nvPicPr>
        <p:blipFill>
          <a:blip r:embed="rId3"/>
          <a:stretch>
            <a:fillRect/>
          </a:stretch>
        </p:blipFill>
        <p:spPr>
          <a:xfrm>
            <a:off x="1425872" y="2870708"/>
            <a:ext cx="2400573" cy="1501287"/>
          </a:xfrm>
          <a:prstGeom prst="rect">
            <a:avLst/>
          </a:prstGeom>
        </p:spPr>
      </p:pic>
      <p:pic>
        <p:nvPicPr>
          <p:cNvPr id="11" name="Picture 10">
            <a:extLst>
              <a:ext uri="{FF2B5EF4-FFF2-40B4-BE49-F238E27FC236}">
                <a16:creationId xmlns:a16="http://schemas.microsoft.com/office/drawing/2014/main" id="{B90DC554-7005-9E41-8B98-D557252D9887}"/>
              </a:ext>
            </a:extLst>
          </p:cNvPr>
          <p:cNvPicPr>
            <a:picLocks noChangeAspect="1"/>
          </p:cNvPicPr>
          <p:nvPr/>
        </p:nvPicPr>
        <p:blipFill rotWithShape="1">
          <a:blip r:embed="rId4"/>
          <a:srcRect b="6647"/>
          <a:stretch/>
        </p:blipFill>
        <p:spPr>
          <a:xfrm>
            <a:off x="9105314" y="3113448"/>
            <a:ext cx="1756444" cy="1274577"/>
          </a:xfrm>
          <a:prstGeom prst="rect">
            <a:avLst/>
          </a:prstGeom>
        </p:spPr>
      </p:pic>
      <p:sp>
        <p:nvSpPr>
          <p:cNvPr id="4" name="TextBox 3">
            <a:extLst>
              <a:ext uri="{FF2B5EF4-FFF2-40B4-BE49-F238E27FC236}">
                <a16:creationId xmlns:a16="http://schemas.microsoft.com/office/drawing/2014/main" id="{2CD7E38C-CAEA-7347-806D-BF81D9D91FD1}"/>
              </a:ext>
            </a:extLst>
          </p:cNvPr>
          <p:cNvSpPr txBox="1"/>
          <p:nvPr/>
        </p:nvSpPr>
        <p:spPr>
          <a:xfrm>
            <a:off x="3806633" y="2787960"/>
            <a:ext cx="3984883" cy="1477328"/>
          </a:xfrm>
          <a:prstGeom prst="rect">
            <a:avLst/>
          </a:prstGeom>
          <a:noFill/>
        </p:spPr>
        <p:txBody>
          <a:bodyPr wrap="square" rtlCol="0">
            <a:spAutoFit/>
          </a:bodyPr>
          <a:lstStyle/>
          <a:p>
            <a:r>
              <a:rPr lang="en-US" sz="2300" dirty="0"/>
              <a:t>There are not really very many serial killers in the world…</a:t>
            </a:r>
          </a:p>
          <a:p>
            <a:pPr marL="285750" indent="-28575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But they sure are memorable!</a:t>
            </a:r>
          </a:p>
        </p:txBody>
      </p:sp>
      <p:sp>
        <p:nvSpPr>
          <p:cNvPr id="6" name="TextBox 5">
            <a:extLst>
              <a:ext uri="{FF2B5EF4-FFF2-40B4-BE49-F238E27FC236}">
                <a16:creationId xmlns:a16="http://schemas.microsoft.com/office/drawing/2014/main" id="{EAD5F21C-949D-EF48-9C5B-CD071FD68445}"/>
              </a:ext>
            </a:extLst>
          </p:cNvPr>
          <p:cNvSpPr txBox="1"/>
          <p:nvPr/>
        </p:nvSpPr>
        <p:spPr>
          <a:xfrm>
            <a:off x="5140243" y="4865133"/>
            <a:ext cx="4712203" cy="1492716"/>
          </a:xfrm>
          <a:prstGeom prst="rect">
            <a:avLst/>
          </a:prstGeom>
          <a:noFill/>
        </p:spPr>
        <p:txBody>
          <a:bodyPr wrap="square" rtlCol="0">
            <a:spAutoFit/>
          </a:bodyPr>
          <a:lstStyle/>
          <a:p>
            <a:r>
              <a:rPr lang="en-US" sz="2300" dirty="0"/>
              <a:t>Stories about routine heart disease and traffic accidents are far less memorable</a:t>
            </a:r>
          </a:p>
          <a:p>
            <a:pPr marL="285750" indent="-285750">
              <a:buFont typeface="Arial" panose="020B0604020202020204" pitchFamily="34" charset="0"/>
              <a:buChar char="•"/>
            </a:pPr>
            <a:r>
              <a:rPr lang="en-US" sz="2200" dirty="0">
                <a:latin typeface="Helvetica Neue Light" panose="02000403000000020004" pitchFamily="2" charset="0"/>
                <a:ea typeface="Helvetica Neue Light" panose="02000403000000020004" pitchFamily="2" charset="0"/>
              </a:rPr>
              <a:t>Though far deadlier</a:t>
            </a:r>
          </a:p>
        </p:txBody>
      </p:sp>
    </p:spTree>
    <p:extLst>
      <p:ext uri="{BB962C8B-B14F-4D97-AF65-F5344CB8AC3E}">
        <p14:creationId xmlns:p14="http://schemas.microsoft.com/office/powerpoint/2010/main" val="189474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10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1600</TotalTime>
  <Words>1691</Words>
  <Application>Microsoft Macintosh PowerPoint</Application>
  <PresentationFormat>Widescreen</PresentationFormat>
  <Paragraphs>142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Helvetica Neue Light</vt:lpstr>
      <vt:lpstr>Helvetica Neue Light</vt:lpstr>
      <vt:lpstr>Helvetica Neue Thin</vt:lpstr>
      <vt:lpstr>Linux Libertine</vt:lpstr>
      <vt:lpstr>Office 2013 - 2022 Theme</vt:lpstr>
      <vt:lpstr>RISK</vt:lpstr>
      <vt:lpstr>Background: Emotion vs. Thinking</vt:lpstr>
      <vt:lpstr>Background: Emotion vs. Thinking</vt:lpstr>
      <vt:lpstr>Background: Emotion vs. Thinking</vt:lpstr>
      <vt:lpstr>Problems with the Risk-Assessing System Evolution Gave Us</vt:lpstr>
      <vt:lpstr>Problems with the Risk-Assessing System Evolution Gave Us</vt:lpstr>
      <vt:lpstr>OUR AGENDA FOR THE REST OF CLASS:</vt:lpstr>
      <vt:lpstr>1) The “Availability Heuristic”</vt:lpstr>
      <vt:lpstr>1) The “Availability Heuristic”</vt:lpstr>
      <vt:lpstr>1) The “Availability Heuristic”</vt:lpstr>
      <vt:lpstr>1) The “Availability Heuristic”</vt:lpstr>
      <vt:lpstr>2) Insensitivity to Gradual, Long-Term Risk</vt:lpstr>
      <vt:lpstr>2) Insensitivity to Gradual, Long-Term Risk</vt:lpstr>
      <vt:lpstr>2) Insensitivity to Gradual, Long-Term Risk</vt:lpstr>
      <vt:lpstr>3) RISK THERMOSTATS: Differing Tolerances</vt:lpstr>
      <vt:lpstr>3) RISK THERMOSTATS: Differing Tolerances</vt:lpstr>
      <vt:lpstr>3) RISK THERMOSTATS: Differing Tolerances</vt:lpstr>
      <vt:lpstr>4) RISK AND VALUES</vt:lpstr>
      <vt:lpstr>4) RISK AND VALUES</vt:lpstr>
      <vt:lpstr>5) Artificial is Scary / Nature is Safe</vt:lpstr>
      <vt:lpstr>5) Artificial is Scary / Nature is Safe</vt:lpstr>
      <vt:lpstr>5) Artificial is Scary / Nature is Safe</vt:lpstr>
      <vt:lpstr>5) Artificial is Scary / Nature is Safe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dc:title>
  <dc:creator>d write</dc:creator>
  <cp:lastModifiedBy> </cp:lastModifiedBy>
  <cp:revision>73</cp:revision>
  <dcterms:created xsi:type="dcterms:W3CDTF">2018-10-31T04:48:12Z</dcterms:created>
  <dcterms:modified xsi:type="dcterms:W3CDTF">2025-03-20T16:09:13Z</dcterms:modified>
</cp:coreProperties>
</file>