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3" r:id="rId13"/>
    <p:sldId id="274" r:id="rId14"/>
    <p:sldId id="277" r:id="rId15"/>
    <p:sldId id="276" r:id="rId16"/>
    <p:sldId id="275" r:id="rId17"/>
    <p:sldId id="278" r:id="rId18"/>
    <p:sldId id="279" r:id="rId19"/>
    <p:sldId id="280" r:id="rId20"/>
    <p:sldId id="281" r:id="rId21"/>
    <p:sldId id="282" r:id="rId22"/>
    <p:sldId id="267" r:id="rId23"/>
    <p:sldId id="268" r:id="rId24"/>
    <p:sldId id="283" r:id="rId25"/>
    <p:sldId id="288" r:id="rId26"/>
    <p:sldId id="289" r:id="rId27"/>
    <p:sldId id="270" r:id="rId28"/>
    <p:sldId id="284" r:id="rId29"/>
    <p:sldId id="286" r:id="rId30"/>
    <p:sldId id="285" r:id="rId31"/>
    <p:sldId id="287" r:id="rId32"/>
    <p:sldId id="272" r:id="rId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56"/>
    <p:restoredTop sz="90822"/>
  </p:normalViewPr>
  <p:slideViewPr>
    <p:cSldViewPr>
      <p:cViewPr varScale="1">
        <p:scale>
          <a:sx n="115" d="100"/>
          <a:sy n="115" d="100"/>
        </p:scale>
        <p:origin x="44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5544-30E3-B6B9-EE95-271DD771CDE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6EA2C-7311-81EC-059C-AADD252258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A63DE-A4EB-4B29-83A6-76F534EAAE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22DF1D8-739E-34FC-5543-ABA24D95DAC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97EF9A-F339-8987-D8E5-A768E6C78E73}"/>
              </a:ext>
            </a:extLst>
          </p:cNvPr>
          <p:cNvSpPr>
            <a:spLocks noGrp="1"/>
          </p:cNvSpPr>
          <p:nvPr>
            <p:ph type="sldNum" sz="quarter" idx="12"/>
          </p:nvPr>
        </p:nvSpPr>
        <p:spPr/>
        <p:txBody>
          <a:bodyPr/>
          <a:lstStyle>
            <a:lvl1pPr>
              <a:defRPr/>
            </a:lvl1pPr>
          </a:lstStyle>
          <a:p>
            <a:fld id="{43300598-A0B0-DD4E-B2A5-A9C184717E8C}" type="slidenum">
              <a:rPr lang="en-US" altLang="en-US"/>
              <a:pPr/>
              <a:t>‹#›</a:t>
            </a:fld>
            <a:endParaRPr lang="en-US" altLang="en-US"/>
          </a:p>
        </p:txBody>
      </p:sp>
    </p:spTree>
    <p:extLst>
      <p:ext uri="{BB962C8B-B14F-4D97-AF65-F5344CB8AC3E}">
        <p14:creationId xmlns:p14="http://schemas.microsoft.com/office/powerpoint/2010/main" val="308322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7D8F-C640-4E07-F54B-6DF68C3E8F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E7276-1A62-BEF2-8F95-5D95C5395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FDB44-F88C-BAD1-2D9F-C7CD7D792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88C514-B984-2ABF-FEA4-139FBDD72F1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9EC31B-1052-F21D-8CBB-C21AEEFA7BCC}"/>
              </a:ext>
            </a:extLst>
          </p:cNvPr>
          <p:cNvSpPr>
            <a:spLocks noGrp="1"/>
          </p:cNvSpPr>
          <p:nvPr>
            <p:ph type="sldNum" sz="quarter" idx="12"/>
          </p:nvPr>
        </p:nvSpPr>
        <p:spPr/>
        <p:txBody>
          <a:bodyPr/>
          <a:lstStyle>
            <a:lvl1pPr>
              <a:defRPr/>
            </a:lvl1pPr>
          </a:lstStyle>
          <a:p>
            <a:fld id="{671D8B9C-D10A-8E44-8C17-B252F7B40D8B}" type="slidenum">
              <a:rPr lang="en-US" altLang="en-US"/>
              <a:pPr/>
              <a:t>‹#›</a:t>
            </a:fld>
            <a:endParaRPr lang="en-US" altLang="en-US"/>
          </a:p>
        </p:txBody>
      </p:sp>
    </p:spTree>
    <p:extLst>
      <p:ext uri="{BB962C8B-B14F-4D97-AF65-F5344CB8AC3E}">
        <p14:creationId xmlns:p14="http://schemas.microsoft.com/office/powerpoint/2010/main" val="194892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CCA08-E04D-E664-BD96-80A8016C92B2}"/>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F31D2-F025-E9CE-D0D2-6240ECDE5E76}"/>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D3D9F-ED5D-7475-7560-26C10E8BE9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C4241C1-DE68-9282-A632-13C3BD2B18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1F1E18E-12D5-BAF3-4D6E-7419DD06761F}"/>
              </a:ext>
            </a:extLst>
          </p:cNvPr>
          <p:cNvSpPr>
            <a:spLocks noGrp="1"/>
          </p:cNvSpPr>
          <p:nvPr>
            <p:ph type="sldNum" sz="quarter" idx="12"/>
          </p:nvPr>
        </p:nvSpPr>
        <p:spPr/>
        <p:txBody>
          <a:bodyPr/>
          <a:lstStyle>
            <a:lvl1pPr>
              <a:defRPr/>
            </a:lvl1pPr>
          </a:lstStyle>
          <a:p>
            <a:fld id="{242BD02F-0A66-924F-8354-9497A978C548}" type="slidenum">
              <a:rPr lang="en-US" altLang="en-US"/>
              <a:pPr/>
              <a:t>‹#›</a:t>
            </a:fld>
            <a:endParaRPr lang="en-US" altLang="en-US"/>
          </a:p>
        </p:txBody>
      </p:sp>
    </p:spTree>
    <p:extLst>
      <p:ext uri="{BB962C8B-B14F-4D97-AF65-F5344CB8AC3E}">
        <p14:creationId xmlns:p14="http://schemas.microsoft.com/office/powerpoint/2010/main" val="788247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6438-8BA2-EE0E-9127-BD7F098B1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E1546-81FB-A658-8D43-62219F97B5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58272-207B-7533-A725-A3533BA4D9D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2CF8102-296C-1899-D5FB-CB06647B774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B1C906F-1321-2B34-3168-1ED78FC7C7BC}"/>
              </a:ext>
            </a:extLst>
          </p:cNvPr>
          <p:cNvSpPr>
            <a:spLocks noGrp="1"/>
          </p:cNvSpPr>
          <p:nvPr>
            <p:ph type="sldNum" sz="quarter" idx="12"/>
          </p:nvPr>
        </p:nvSpPr>
        <p:spPr/>
        <p:txBody>
          <a:bodyPr/>
          <a:lstStyle>
            <a:lvl1pPr>
              <a:defRPr/>
            </a:lvl1pPr>
          </a:lstStyle>
          <a:p>
            <a:fld id="{EEB85447-F96E-D146-8E4E-F693580C2160}" type="slidenum">
              <a:rPr lang="en-US" altLang="en-US"/>
              <a:pPr/>
              <a:t>‹#›</a:t>
            </a:fld>
            <a:endParaRPr lang="en-US" altLang="en-US"/>
          </a:p>
        </p:txBody>
      </p:sp>
    </p:spTree>
    <p:extLst>
      <p:ext uri="{BB962C8B-B14F-4D97-AF65-F5344CB8AC3E}">
        <p14:creationId xmlns:p14="http://schemas.microsoft.com/office/powerpoint/2010/main" val="2789526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7997-6EDE-7DFC-6DA6-85A8BB76FE2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AA749-B904-91FD-8FF3-60F4418D1B6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D8E5A8C-E8F3-64B9-8B85-443D6A5D04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8D0E10E-63D8-D311-C0C3-5EAAF425E0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1E955A-7CC5-DEBC-0148-6AEEE579791E}"/>
              </a:ext>
            </a:extLst>
          </p:cNvPr>
          <p:cNvSpPr>
            <a:spLocks noGrp="1"/>
          </p:cNvSpPr>
          <p:nvPr>
            <p:ph type="sldNum" sz="quarter" idx="12"/>
          </p:nvPr>
        </p:nvSpPr>
        <p:spPr/>
        <p:txBody>
          <a:bodyPr/>
          <a:lstStyle>
            <a:lvl1pPr>
              <a:defRPr/>
            </a:lvl1pPr>
          </a:lstStyle>
          <a:p>
            <a:fld id="{2890957D-C3B3-8141-80BA-AA76622CC64D}" type="slidenum">
              <a:rPr lang="en-US" altLang="en-US"/>
              <a:pPr/>
              <a:t>‹#›</a:t>
            </a:fld>
            <a:endParaRPr lang="en-US" altLang="en-US"/>
          </a:p>
        </p:txBody>
      </p:sp>
    </p:spTree>
    <p:extLst>
      <p:ext uri="{BB962C8B-B14F-4D97-AF65-F5344CB8AC3E}">
        <p14:creationId xmlns:p14="http://schemas.microsoft.com/office/powerpoint/2010/main" val="282791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1566-A428-CFFC-FBAE-3BF01902E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BF023-B64B-AF3F-17AF-DD995FD8448E}"/>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99B454-1C85-F057-58C2-5D69CE554682}"/>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924252-05C7-0192-ED34-E1967FCF4FB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4A56EB1-7D57-0EA4-ED09-F4B23E9AF6B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252799-9F6B-166E-79D0-EF84069C5FCA}"/>
              </a:ext>
            </a:extLst>
          </p:cNvPr>
          <p:cNvSpPr>
            <a:spLocks noGrp="1"/>
          </p:cNvSpPr>
          <p:nvPr>
            <p:ph type="sldNum" sz="quarter" idx="12"/>
          </p:nvPr>
        </p:nvSpPr>
        <p:spPr/>
        <p:txBody>
          <a:bodyPr/>
          <a:lstStyle>
            <a:lvl1pPr>
              <a:defRPr/>
            </a:lvl1pPr>
          </a:lstStyle>
          <a:p>
            <a:fld id="{4BFE3705-18E5-3A42-B30D-2A264D7AA55F}" type="slidenum">
              <a:rPr lang="en-US" altLang="en-US"/>
              <a:pPr/>
              <a:t>‹#›</a:t>
            </a:fld>
            <a:endParaRPr lang="en-US" altLang="en-US"/>
          </a:p>
        </p:txBody>
      </p:sp>
    </p:spTree>
    <p:extLst>
      <p:ext uri="{BB962C8B-B14F-4D97-AF65-F5344CB8AC3E}">
        <p14:creationId xmlns:p14="http://schemas.microsoft.com/office/powerpoint/2010/main" val="746875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8E76-1D3B-E7BE-D08F-EF6885C074C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CE50A7-7ADF-1132-150E-DC6FE724B32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33DE-3704-B27B-73DA-C8AC48BD906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CB33ED-ADCD-C98D-480C-1A87D9E68F1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8D9EC-0B7B-1E81-E8CE-75E7D808F23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5B9A9-653B-06EB-1DC4-391018812A4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0E9BC28F-44D9-C146-650F-46959770235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DC10388-E073-B925-CB7A-61A1FB81FB66}"/>
              </a:ext>
            </a:extLst>
          </p:cNvPr>
          <p:cNvSpPr>
            <a:spLocks noGrp="1"/>
          </p:cNvSpPr>
          <p:nvPr>
            <p:ph type="sldNum" sz="quarter" idx="12"/>
          </p:nvPr>
        </p:nvSpPr>
        <p:spPr/>
        <p:txBody>
          <a:bodyPr/>
          <a:lstStyle>
            <a:lvl1pPr>
              <a:defRPr/>
            </a:lvl1pPr>
          </a:lstStyle>
          <a:p>
            <a:fld id="{B2452041-6109-0E49-B8EC-B987C2076A02}" type="slidenum">
              <a:rPr lang="en-US" altLang="en-US"/>
              <a:pPr/>
              <a:t>‹#›</a:t>
            </a:fld>
            <a:endParaRPr lang="en-US" altLang="en-US"/>
          </a:p>
        </p:txBody>
      </p:sp>
    </p:spTree>
    <p:extLst>
      <p:ext uri="{BB962C8B-B14F-4D97-AF65-F5344CB8AC3E}">
        <p14:creationId xmlns:p14="http://schemas.microsoft.com/office/powerpoint/2010/main" val="3659892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2A3B-DD5B-358B-FB1A-E19B87E75D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4C5D82-62B9-A0DA-130D-F5E4459761B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0ECDA28-797C-CF18-F511-90D670216E5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7B446AD-D9C6-2544-6F68-51A11CC896F2}"/>
              </a:ext>
            </a:extLst>
          </p:cNvPr>
          <p:cNvSpPr>
            <a:spLocks noGrp="1"/>
          </p:cNvSpPr>
          <p:nvPr>
            <p:ph type="sldNum" sz="quarter" idx="12"/>
          </p:nvPr>
        </p:nvSpPr>
        <p:spPr/>
        <p:txBody>
          <a:bodyPr/>
          <a:lstStyle>
            <a:lvl1pPr>
              <a:defRPr/>
            </a:lvl1pPr>
          </a:lstStyle>
          <a:p>
            <a:fld id="{53CF66BE-34A9-6149-AFE6-0B8C157B84D5}" type="slidenum">
              <a:rPr lang="en-US" altLang="en-US"/>
              <a:pPr/>
              <a:t>‹#›</a:t>
            </a:fld>
            <a:endParaRPr lang="en-US" altLang="en-US"/>
          </a:p>
        </p:txBody>
      </p:sp>
    </p:spTree>
    <p:extLst>
      <p:ext uri="{BB962C8B-B14F-4D97-AF65-F5344CB8AC3E}">
        <p14:creationId xmlns:p14="http://schemas.microsoft.com/office/powerpoint/2010/main" val="528135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82140E-8F2E-5CDC-DD3D-C6B90B4916D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16C9930-66A6-69F0-C384-D19DC3774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DF3FE0A-3938-BF4C-1A06-96BA485E2A88}"/>
              </a:ext>
            </a:extLst>
          </p:cNvPr>
          <p:cNvSpPr>
            <a:spLocks noGrp="1"/>
          </p:cNvSpPr>
          <p:nvPr>
            <p:ph type="sldNum" sz="quarter" idx="12"/>
          </p:nvPr>
        </p:nvSpPr>
        <p:spPr/>
        <p:txBody>
          <a:bodyPr/>
          <a:lstStyle>
            <a:lvl1pPr>
              <a:defRPr/>
            </a:lvl1pPr>
          </a:lstStyle>
          <a:p>
            <a:fld id="{330C1FEC-B408-BE47-A053-9F602EE769DD}" type="slidenum">
              <a:rPr lang="en-US" altLang="en-US"/>
              <a:pPr/>
              <a:t>‹#›</a:t>
            </a:fld>
            <a:endParaRPr lang="en-US" altLang="en-US"/>
          </a:p>
        </p:txBody>
      </p:sp>
    </p:spTree>
    <p:extLst>
      <p:ext uri="{BB962C8B-B14F-4D97-AF65-F5344CB8AC3E}">
        <p14:creationId xmlns:p14="http://schemas.microsoft.com/office/powerpoint/2010/main" val="2510670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2F94-4BA8-3EBC-1B2C-57342103B1E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763858-C13F-5A1C-116A-37D18832A0F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17B1D5-8929-9631-69E1-8FD6CC39009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3310F-C640-281A-4315-5145797473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5A912BC-A846-132A-7C25-05202925B6D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4369D86-2E00-8005-9E19-6794C020F1FC}"/>
              </a:ext>
            </a:extLst>
          </p:cNvPr>
          <p:cNvSpPr>
            <a:spLocks noGrp="1"/>
          </p:cNvSpPr>
          <p:nvPr>
            <p:ph type="sldNum" sz="quarter" idx="12"/>
          </p:nvPr>
        </p:nvSpPr>
        <p:spPr/>
        <p:txBody>
          <a:bodyPr/>
          <a:lstStyle>
            <a:lvl1pPr>
              <a:defRPr/>
            </a:lvl1pPr>
          </a:lstStyle>
          <a:p>
            <a:fld id="{D8CFDA39-F499-1846-BD52-FD41C78C2E32}" type="slidenum">
              <a:rPr lang="en-US" altLang="en-US"/>
              <a:pPr/>
              <a:t>‹#›</a:t>
            </a:fld>
            <a:endParaRPr lang="en-US" altLang="en-US"/>
          </a:p>
        </p:txBody>
      </p:sp>
    </p:spTree>
    <p:extLst>
      <p:ext uri="{BB962C8B-B14F-4D97-AF65-F5344CB8AC3E}">
        <p14:creationId xmlns:p14="http://schemas.microsoft.com/office/powerpoint/2010/main" val="246256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B89B5-2C57-7C64-4E5E-1F8839E9118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3559E6-30EF-5DAC-A330-E243A432E59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1A5A33-C105-0281-EE08-F564FFC434D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3DC00-39BB-F1E1-4898-4A808E6EB84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256E9F-0411-804B-5B53-44B4D936B58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1920AEE-67C7-404A-935E-5CEFCE93A45C}"/>
              </a:ext>
            </a:extLst>
          </p:cNvPr>
          <p:cNvSpPr>
            <a:spLocks noGrp="1"/>
          </p:cNvSpPr>
          <p:nvPr>
            <p:ph type="sldNum" sz="quarter" idx="12"/>
          </p:nvPr>
        </p:nvSpPr>
        <p:spPr/>
        <p:txBody>
          <a:bodyPr/>
          <a:lstStyle>
            <a:lvl1pPr>
              <a:defRPr/>
            </a:lvl1pPr>
          </a:lstStyle>
          <a:p>
            <a:fld id="{A916431E-FDC6-5045-B45E-5D836F70662E}" type="slidenum">
              <a:rPr lang="en-US" altLang="en-US"/>
              <a:pPr/>
              <a:t>‹#›</a:t>
            </a:fld>
            <a:endParaRPr lang="en-US" altLang="en-US"/>
          </a:p>
        </p:txBody>
      </p:sp>
    </p:spTree>
    <p:extLst>
      <p:ext uri="{BB962C8B-B14F-4D97-AF65-F5344CB8AC3E}">
        <p14:creationId xmlns:p14="http://schemas.microsoft.com/office/powerpoint/2010/main" val="133359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07421AD-FE67-3610-9428-07C10EDB3AA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F77D36B-B8EC-9C96-20D5-DBE9017D20D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D86DD13-7BD3-3BA3-1613-FFB66089251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F716797A-CB13-4257-7C1A-5C04E72D2DB7}"/>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C033BF27-FEBB-29C9-F115-F4D387B5061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3FCDC91-8310-E44C-86C0-582E7D9241C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56D7B4A-C53C-534C-46D8-89C3B560422A}"/>
              </a:ext>
            </a:extLst>
          </p:cNvPr>
          <p:cNvSpPr>
            <a:spLocks noGrp="1" noChangeArrowheads="1"/>
          </p:cNvSpPr>
          <p:nvPr>
            <p:ph type="ctrTitle"/>
          </p:nvPr>
        </p:nvSpPr>
        <p:spPr>
          <a:xfrm>
            <a:off x="685800" y="2286000"/>
            <a:ext cx="7772400" cy="1143000"/>
          </a:xfrm>
        </p:spPr>
        <p:txBody>
          <a:bodyPr anchor="ctr"/>
          <a:lstStyle/>
          <a:p>
            <a:r>
              <a:rPr lang="en-CA" altLang="en-US" sz="4400" b="1" dirty="0">
                <a:solidFill>
                  <a:srgbClr val="000000"/>
                </a:solidFill>
                <a:cs typeface="Times New Roman" panose="02020603050405020304" pitchFamily="18" charset="0"/>
              </a:rPr>
              <a:t>What Forces Shape Us?</a:t>
            </a:r>
            <a:endParaRPr lang="en-US" altLang="en-US" sz="4400" dirty="0"/>
          </a:p>
        </p:txBody>
      </p:sp>
      <p:sp>
        <p:nvSpPr>
          <p:cNvPr id="2051" name="Rectangle 3">
            <a:extLst>
              <a:ext uri="{FF2B5EF4-FFF2-40B4-BE49-F238E27FC236}">
                <a16:creationId xmlns:a16="http://schemas.microsoft.com/office/drawing/2014/main" id="{6B84D052-35CB-A37C-8D3B-89025D1C5097}"/>
              </a:ext>
            </a:extLst>
          </p:cNvPr>
          <p:cNvSpPr>
            <a:spLocks noGrp="1" noChangeArrowheads="1"/>
          </p:cNvSpPr>
          <p:nvPr>
            <p:ph type="subTitle" idx="1"/>
          </p:nvPr>
        </p:nvSpPr>
        <p:spPr>
          <a:xfrm>
            <a:off x="1371600" y="3886200"/>
            <a:ext cx="6400800" cy="1752600"/>
          </a:xfrm>
        </p:spPr>
        <p:txBody>
          <a:bodyPr/>
          <a:lstStyle/>
          <a:p>
            <a:r>
              <a:rPr lang="en-US" altLang="en-US" sz="3200" dirty="0"/>
              <a:t>Are we trapped, or free?</a:t>
            </a:r>
          </a:p>
          <a:p>
            <a:r>
              <a:rPr lang="en-US" altLang="en-US" sz="3200" dirty="0"/>
              <a:t>Or…</a:t>
            </a:r>
          </a:p>
          <a:p>
            <a:r>
              <a:rPr lang="en-US" altLang="en-US" sz="3200" dirty="0"/>
              <a:t>Whose fault am 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A5200F8-773B-C4D2-AAEF-D4E85C94A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 woman in an empty room looking intensely at a dice on a table">
            <a:extLst>
              <a:ext uri="{FF2B5EF4-FFF2-40B4-BE49-F238E27FC236}">
                <a16:creationId xmlns:a16="http://schemas.microsoft.com/office/drawing/2014/main" id="{81D35D34-3E50-65A5-25C9-8DF81A32AC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806" b="9089"/>
          <a:stretch/>
        </p:blipFill>
        <p:spPr bwMode="auto">
          <a:xfrm>
            <a:off x="2641851" y="10"/>
            <a:ext cx="6502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21" name="Rectangle 1332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8" name="Rectangle 2">
            <a:extLst>
              <a:ext uri="{FF2B5EF4-FFF2-40B4-BE49-F238E27FC236}">
                <a16:creationId xmlns:a16="http://schemas.microsoft.com/office/drawing/2014/main" id="{30B98DAA-5FF3-252E-3E89-7D88A9850265}"/>
              </a:ext>
            </a:extLst>
          </p:cNvPr>
          <p:cNvSpPr>
            <a:spLocks noGrp="1" noChangeArrowheads="1"/>
          </p:cNvSpPr>
          <p:nvPr>
            <p:ph type="title"/>
          </p:nvPr>
        </p:nvSpPr>
        <p:spPr>
          <a:xfrm>
            <a:off x="278320" y="1161288"/>
            <a:ext cx="2578608" cy="1124712"/>
          </a:xfrm>
        </p:spPr>
        <p:txBody>
          <a:bodyPr anchor="b">
            <a:normAutofit/>
          </a:bodyPr>
          <a:lstStyle/>
          <a:p>
            <a:pPr eaLnBrk="1" hangingPunct="1">
              <a:lnSpc>
                <a:spcPct val="90000"/>
              </a:lnSpc>
            </a:pPr>
            <a:r>
              <a:rPr lang="en-US" altLang="en-US" sz="2400">
                <a:solidFill>
                  <a:schemeClr val="bg1"/>
                </a:solidFill>
              </a:rPr>
              <a:t>Are We Condemned to be Free?</a:t>
            </a:r>
          </a:p>
        </p:txBody>
      </p:sp>
      <p:sp>
        <p:nvSpPr>
          <p:cNvPr id="13323" name="Rectangle 1332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5" name="Rectangle 3">
            <a:extLst>
              <a:ext uri="{FF2B5EF4-FFF2-40B4-BE49-F238E27FC236}">
                <a16:creationId xmlns:a16="http://schemas.microsoft.com/office/drawing/2014/main" id="{284B4D59-2284-B3F6-AFA7-6F32A25F0680}"/>
              </a:ext>
            </a:extLst>
          </p:cNvPr>
          <p:cNvSpPr>
            <a:spLocks noGrp="1" noChangeArrowheads="1"/>
          </p:cNvSpPr>
          <p:nvPr>
            <p:ph idx="1"/>
          </p:nvPr>
        </p:nvSpPr>
        <p:spPr>
          <a:xfrm>
            <a:off x="278320" y="2718054"/>
            <a:ext cx="2781512" cy="3870154"/>
          </a:xfrm>
        </p:spPr>
        <p:txBody>
          <a:bodyPr anchor="t">
            <a:normAutofit/>
          </a:bodyPr>
          <a:lstStyle/>
          <a:p>
            <a:pPr eaLnBrk="1" hangingPunct="1"/>
            <a:r>
              <a:rPr lang="en-US" altLang="en-US" sz="2000" dirty="0">
                <a:solidFill>
                  <a:schemeClr val="bg1"/>
                </a:solidFill>
              </a:rPr>
              <a:t>The </a:t>
            </a:r>
            <a:r>
              <a:rPr lang="en-US" altLang="en-US" sz="2000" dirty="0" err="1">
                <a:solidFill>
                  <a:schemeClr val="bg1"/>
                </a:solidFill>
              </a:rPr>
              <a:t>Dicewoman</a:t>
            </a:r>
            <a:r>
              <a:rPr lang="en-US" altLang="en-US" sz="2000" dirty="0">
                <a:solidFill>
                  <a:schemeClr val="bg1"/>
                </a:solidFill>
              </a:rPr>
              <a:t> Experiment</a:t>
            </a:r>
          </a:p>
          <a:p>
            <a:pPr eaLnBrk="1" hangingPunct="1"/>
            <a:r>
              <a:rPr lang="en-US" altLang="en-US" sz="2000" dirty="0">
                <a:solidFill>
                  <a:schemeClr val="bg1"/>
                </a:solidFill>
              </a:rPr>
              <a:t>1. Make a sandwich</a:t>
            </a:r>
          </a:p>
          <a:p>
            <a:pPr eaLnBrk="1" hangingPunct="1"/>
            <a:r>
              <a:rPr lang="en-US" altLang="en-US" sz="2000" dirty="0">
                <a:solidFill>
                  <a:schemeClr val="bg1"/>
                </a:solidFill>
              </a:rPr>
              <a:t>2. Have a nap</a:t>
            </a:r>
          </a:p>
          <a:p>
            <a:pPr eaLnBrk="1" hangingPunct="1"/>
            <a:r>
              <a:rPr lang="en-US" altLang="en-US" sz="2000" dirty="0">
                <a:solidFill>
                  <a:schemeClr val="bg1"/>
                </a:solidFill>
              </a:rPr>
              <a:t>3. Go to a movie</a:t>
            </a:r>
          </a:p>
          <a:p>
            <a:pPr eaLnBrk="1" hangingPunct="1"/>
            <a:r>
              <a:rPr lang="en-US" altLang="en-US" sz="2000" dirty="0">
                <a:solidFill>
                  <a:schemeClr val="bg1"/>
                </a:solidFill>
              </a:rPr>
              <a:t>4. Prepare for class</a:t>
            </a:r>
          </a:p>
          <a:p>
            <a:pPr eaLnBrk="1" hangingPunct="1"/>
            <a:r>
              <a:rPr lang="en-US" altLang="en-US" sz="2000" dirty="0">
                <a:solidFill>
                  <a:schemeClr val="bg1"/>
                </a:solidFill>
              </a:rPr>
              <a:t>5. Punch old lady in face</a:t>
            </a:r>
          </a:p>
          <a:p>
            <a:pPr eaLnBrk="1" hangingPunct="1"/>
            <a:r>
              <a:rPr lang="en-US" altLang="en-US" sz="2000" dirty="0">
                <a:solidFill>
                  <a:schemeClr val="bg1"/>
                </a:solidFill>
              </a:rPr>
              <a:t>6. Go to the gym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8195"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3B0EEC1-FCAD-83DF-4501-FEE0F703E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57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on a bench in a park&#10;&#10;Description automatically generated">
            <a:extLst>
              <a:ext uri="{FF2B5EF4-FFF2-40B4-BE49-F238E27FC236}">
                <a16:creationId xmlns:a16="http://schemas.microsoft.com/office/drawing/2014/main" id="{BF04B8A9-A17D-9550-E41B-CA7AC240AA3C}"/>
              </a:ext>
            </a:extLst>
          </p:cNvPr>
          <p:cNvPicPr>
            <a:picLocks noChangeAspect="1"/>
          </p:cNvPicPr>
          <p:nvPr/>
        </p:nvPicPr>
        <p:blipFill>
          <a:blip r:embed="rId2">
            <a:alphaModFix amt="50000"/>
          </a:blip>
          <a:srcRect t="11692" b="13308"/>
          <a:stretch/>
        </p:blipFill>
        <p:spPr>
          <a:xfrm>
            <a:off x="20" y="1"/>
            <a:ext cx="9143980" cy="6857999"/>
          </a:xfrm>
          <a:prstGeom prst="rect">
            <a:avLst/>
          </a:prstGeom>
        </p:spPr>
      </p:pic>
      <p:sp>
        <p:nvSpPr>
          <p:cNvPr id="6146" name="Rectangle 2">
            <a:extLst>
              <a:ext uri="{FF2B5EF4-FFF2-40B4-BE49-F238E27FC236}">
                <a16:creationId xmlns:a16="http://schemas.microsoft.com/office/drawing/2014/main" id="{917A25D2-E853-2C3D-B24E-B1F773BA2DA7}"/>
              </a:ext>
            </a:extLst>
          </p:cNvPr>
          <p:cNvSpPr>
            <a:spLocks noGrp="1" noChangeArrowheads="1"/>
          </p:cNvSpPr>
          <p:nvPr>
            <p:ph type="ctrTitle"/>
          </p:nvPr>
        </p:nvSpPr>
        <p:spPr>
          <a:xfrm>
            <a:off x="1143000" y="1122362"/>
            <a:ext cx="6858000" cy="2900518"/>
          </a:xfrm>
        </p:spPr>
        <p:txBody>
          <a:bodyPr>
            <a:normAutofit/>
          </a:bodyPr>
          <a:lstStyle/>
          <a:p>
            <a:pPr eaLnBrk="1" hangingPunct="1"/>
            <a:r>
              <a:rPr lang="en-US" altLang="en-US">
                <a:solidFill>
                  <a:srgbClr val="FFFFFF"/>
                </a:solidFill>
              </a:rPr>
              <a:t>Existentialism</a:t>
            </a:r>
          </a:p>
        </p:txBody>
      </p:sp>
      <p:sp>
        <p:nvSpPr>
          <p:cNvPr id="2051" name="Rectangle 3">
            <a:extLst>
              <a:ext uri="{FF2B5EF4-FFF2-40B4-BE49-F238E27FC236}">
                <a16:creationId xmlns:a16="http://schemas.microsoft.com/office/drawing/2014/main" id="{206C665C-B181-2888-3A8C-DE9DA4FC59E1}"/>
              </a:ext>
            </a:extLst>
          </p:cNvPr>
          <p:cNvSpPr>
            <a:spLocks noGrp="1" noChangeArrowheads="1"/>
          </p:cNvSpPr>
          <p:nvPr>
            <p:ph type="subTitle" idx="1"/>
          </p:nvPr>
        </p:nvSpPr>
        <p:spPr>
          <a:xfrm>
            <a:off x="1143000" y="4159404"/>
            <a:ext cx="6858000" cy="1098395"/>
          </a:xfrm>
        </p:spPr>
        <p:txBody>
          <a:bodyPr rtlCol="0">
            <a:normAutofit/>
          </a:bodyPr>
          <a:lstStyle/>
          <a:p>
            <a:pPr eaLnBrk="1" fontAlgn="auto" hangingPunct="1">
              <a:spcAft>
                <a:spcPts val="0"/>
              </a:spcAft>
              <a:defRPr/>
            </a:pPr>
            <a:r>
              <a:rPr lang="en-US">
                <a:solidFill>
                  <a:srgbClr val="FFFFFF"/>
                </a:solidFill>
              </a:rPr>
              <a:t>Horrible, Horrible Freedom</a:t>
            </a: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B7B7FCFA-9073-CBD9-340C-6B8499C7A1EF}"/>
              </a:ext>
            </a:extLst>
          </p:cNvPr>
          <p:cNvPicPr>
            <a:picLocks noChangeAspect="1"/>
          </p:cNvPicPr>
          <p:nvPr/>
        </p:nvPicPr>
        <p:blipFill rotWithShape="1">
          <a:blip r:embed="rId2"/>
          <a:srcRect/>
          <a:stretch/>
        </p:blipFill>
        <p:spPr>
          <a:xfrm>
            <a:off x="20" y="10"/>
            <a:ext cx="9143980" cy="6857990"/>
          </a:xfrm>
          <a:prstGeom prst="rect">
            <a:avLst/>
          </a:prstGeom>
        </p:spPr>
      </p:pic>
      <p:sp useBgFill="1">
        <p:nvSpPr>
          <p:cNvPr id="9" name="Rectangle 8">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950" y="1860919"/>
            <a:ext cx="3731460" cy="3108645"/>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A32AE-C35B-17E9-F3CC-8486C1759C48}"/>
              </a:ext>
            </a:extLst>
          </p:cNvPr>
          <p:cNvSpPr>
            <a:spLocks noGrp="1"/>
          </p:cNvSpPr>
          <p:nvPr>
            <p:ph type="ctrTitle"/>
          </p:nvPr>
        </p:nvSpPr>
        <p:spPr>
          <a:xfrm>
            <a:off x="1567896" y="2299176"/>
            <a:ext cx="3098526" cy="1571164"/>
          </a:xfrm>
        </p:spPr>
        <p:txBody>
          <a:bodyPr anchor="t">
            <a:normAutofit/>
          </a:bodyPr>
          <a:lstStyle/>
          <a:p>
            <a:pPr algn="l">
              <a:lnSpc>
                <a:spcPct val="90000"/>
              </a:lnSpc>
            </a:pPr>
            <a:r>
              <a:rPr lang="en-US" sz="2600"/>
              <a:t>Warning: Nietzsche is an offensive and dangerous philosopher</a:t>
            </a:r>
          </a:p>
        </p:txBody>
      </p:sp>
      <p:sp>
        <p:nvSpPr>
          <p:cNvPr id="3" name="Subtitle 2">
            <a:extLst>
              <a:ext uri="{FF2B5EF4-FFF2-40B4-BE49-F238E27FC236}">
                <a16:creationId xmlns:a16="http://schemas.microsoft.com/office/drawing/2014/main" id="{1357DBFB-6004-F5ED-5A7C-01E585AED017}"/>
              </a:ext>
            </a:extLst>
          </p:cNvPr>
          <p:cNvSpPr>
            <a:spLocks noGrp="1"/>
          </p:cNvSpPr>
          <p:nvPr>
            <p:ph type="subTitle" idx="1"/>
          </p:nvPr>
        </p:nvSpPr>
        <p:spPr>
          <a:xfrm>
            <a:off x="1567896" y="4199213"/>
            <a:ext cx="3143954" cy="598548"/>
          </a:xfrm>
        </p:spPr>
        <p:txBody>
          <a:bodyPr anchor="ctr">
            <a:normAutofit/>
          </a:bodyPr>
          <a:lstStyle/>
          <a:p>
            <a:pPr algn="l"/>
            <a:r>
              <a:rPr lang="en-US" sz="1600" dirty="0"/>
              <a:t>You don’t need to agree with him, just understand his theory</a:t>
            </a:r>
          </a:p>
        </p:txBody>
      </p:sp>
      <p:cxnSp>
        <p:nvCxnSpPr>
          <p:cNvPr id="11" name="Straight Connector 10">
            <a:extLst>
              <a:ext uri="{FF2B5EF4-FFF2-40B4-BE49-F238E27FC236}">
                <a16:creationId xmlns:a16="http://schemas.microsoft.com/office/drawing/2014/main" id="{522632D6-DED9-FDEC-FD9F-09FF0A4544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2377" y="403477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60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1" name="Rectangle 18440">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a:extLst>
              <a:ext uri="{FF2B5EF4-FFF2-40B4-BE49-F238E27FC236}">
                <a16:creationId xmlns:a16="http://schemas.microsoft.com/office/drawing/2014/main" id="{12C3FBBC-DD17-27AD-2183-1CB396CF424C}"/>
              </a:ext>
            </a:extLst>
          </p:cNvPr>
          <p:cNvSpPr>
            <a:spLocks noGrp="1" noChangeArrowheads="1"/>
          </p:cNvSpPr>
          <p:nvPr>
            <p:ph type="title"/>
          </p:nvPr>
        </p:nvSpPr>
        <p:spPr>
          <a:xfrm>
            <a:off x="436234" y="349664"/>
            <a:ext cx="4384178" cy="1638377"/>
          </a:xfrm>
        </p:spPr>
        <p:txBody>
          <a:bodyPr anchor="b">
            <a:normAutofit/>
          </a:bodyPr>
          <a:lstStyle/>
          <a:p>
            <a:pPr eaLnBrk="1" hangingPunct="1"/>
            <a:r>
              <a:rPr lang="en-US" altLang="en-US" sz="4200"/>
              <a:t>Friedrich Nietzsche </a:t>
            </a:r>
          </a:p>
        </p:txBody>
      </p:sp>
      <p:sp>
        <p:nvSpPr>
          <p:cNvPr id="5123" name="Rectangle 3">
            <a:extLst>
              <a:ext uri="{FF2B5EF4-FFF2-40B4-BE49-F238E27FC236}">
                <a16:creationId xmlns:a16="http://schemas.microsoft.com/office/drawing/2014/main" id="{E18A7C8E-4FE2-5252-B3E3-B5FDBB565C04}"/>
              </a:ext>
            </a:extLst>
          </p:cNvPr>
          <p:cNvSpPr>
            <a:spLocks noGrp="1" noChangeArrowheads="1"/>
          </p:cNvSpPr>
          <p:nvPr>
            <p:ph idx="1"/>
          </p:nvPr>
        </p:nvSpPr>
        <p:spPr>
          <a:xfrm>
            <a:off x="442100" y="2146816"/>
            <a:ext cx="4378312" cy="3641888"/>
          </a:xfrm>
        </p:spPr>
        <p:txBody>
          <a:bodyPr anchor="ctr">
            <a:normAutofit/>
          </a:bodyPr>
          <a:lstStyle/>
          <a:p>
            <a:pPr eaLnBrk="1" hangingPunct="1"/>
            <a:r>
              <a:rPr lang="en-US" altLang="en-US" sz="1700" dirty="0"/>
              <a:t>1844-1900</a:t>
            </a:r>
          </a:p>
          <a:p>
            <a:pPr eaLnBrk="1" hangingPunct="1"/>
            <a:r>
              <a:rPr lang="en-US" altLang="en-US" sz="1700" dirty="0"/>
              <a:t>German philosopher</a:t>
            </a:r>
          </a:p>
          <a:p>
            <a:pPr eaLnBrk="1" hangingPunct="1"/>
            <a:r>
              <a:rPr lang="en-US" altLang="en-US" sz="1700" dirty="0"/>
              <a:t>Became alarmed at the way he saw people living, and the direction he thought humanity was going</a:t>
            </a:r>
          </a:p>
          <a:p>
            <a:pPr eaLnBrk="1" hangingPunct="1"/>
            <a:r>
              <a:rPr lang="en-US" altLang="en-US" sz="1700" dirty="0"/>
              <a:t>Believed people need to re-examine the way they lived</a:t>
            </a:r>
          </a:p>
          <a:p>
            <a:pPr eaLnBrk="1" hangingPunct="1"/>
            <a:r>
              <a:rPr lang="en-CA" altLang="en-US" sz="1700" dirty="0"/>
              <a:t>In particular, we need to examine those ideas and lies we tell ourselves to prevent ourselves from realizing our freedom</a:t>
            </a:r>
            <a:endParaRPr lang="en-US" altLang="en-US" sz="1700" dirty="0"/>
          </a:p>
        </p:txBody>
      </p:sp>
      <p:sp>
        <p:nvSpPr>
          <p:cNvPr id="18443" name="Rectangle 1844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5" name="Rectangle 18444">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a:extLst>
              <a:ext uri="{FF2B5EF4-FFF2-40B4-BE49-F238E27FC236}">
                <a16:creationId xmlns:a16="http://schemas.microsoft.com/office/drawing/2014/main" id="{77308B35-86C5-2724-5C11-9003DD7F2B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881"/>
          <a:stretch/>
        </p:blipFill>
        <p:spPr bwMode="auto">
          <a:xfrm>
            <a:off x="5566029" y="627954"/>
            <a:ext cx="3176637" cy="5353373"/>
          </a:xfrm>
          <a:prstGeom prst="rect">
            <a:avLst/>
          </a:prstGeom>
          <a:noFill/>
          <a:extLst>
            <a:ext uri="{909E8E84-426E-40DD-AFC4-6F175D3DCCD1}">
              <a14:hiddenFill xmlns:a14="http://schemas.microsoft.com/office/drawing/2010/main">
                <a:solidFill>
                  <a:srgbClr val="FFFFFF"/>
                </a:solidFill>
              </a14:hiddenFill>
            </a:ext>
          </a:extLst>
        </p:spPr>
      </p:pic>
      <p:sp>
        <p:nvSpPr>
          <p:cNvPr id="18447" name="Rectangle 18446">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499"/>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499"/>
                                          </p:stCondLst>
                                        </p:cTn>
                                        <p:tgtEl>
                                          <p:spTgt spid="5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499"/>
                                          </p:stCondLst>
                                        </p:cTn>
                                        <p:tgtEl>
                                          <p:spTgt spid="51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499"/>
                                          </p:stCondLst>
                                        </p:cTn>
                                        <p:tgtEl>
                                          <p:spTgt spid="5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5123" grpId="1"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nietzsche looking at a gravestone charcoal">
            <a:extLst>
              <a:ext uri="{FF2B5EF4-FFF2-40B4-BE49-F238E27FC236}">
                <a16:creationId xmlns:a16="http://schemas.microsoft.com/office/drawing/2014/main" id="{D6D474E3-63BD-C74C-B368-586432243E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806" b="9089"/>
          <a:stretch/>
        </p:blipFill>
        <p:spPr bwMode="auto">
          <a:xfrm>
            <a:off x="2641851" y="10"/>
            <a:ext cx="6502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7417" name="Rectangle 17416">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697A1C-6ECB-A057-E55C-2CC86CAA59C0}"/>
              </a:ext>
            </a:extLst>
          </p:cNvPr>
          <p:cNvSpPr>
            <a:spLocks noGrp="1"/>
          </p:cNvSpPr>
          <p:nvPr>
            <p:ph type="title"/>
          </p:nvPr>
        </p:nvSpPr>
        <p:spPr>
          <a:xfrm>
            <a:off x="278320" y="1161288"/>
            <a:ext cx="2578608" cy="1124712"/>
          </a:xfrm>
        </p:spPr>
        <p:txBody>
          <a:bodyPr anchor="b">
            <a:normAutofit/>
          </a:bodyPr>
          <a:lstStyle/>
          <a:p>
            <a:r>
              <a:rPr lang="en-US" sz="2400" dirty="0">
                <a:solidFill>
                  <a:schemeClr val="bg1"/>
                </a:solidFill>
              </a:rPr>
              <a:t>A famous passage from Nietzsche</a:t>
            </a:r>
          </a:p>
        </p:txBody>
      </p:sp>
      <p:sp>
        <p:nvSpPr>
          <p:cNvPr id="17419" name="Rectangle 174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421" name="Rectangle 174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BF7F86D-3E3A-6455-7266-31ACF9372E03}"/>
              </a:ext>
            </a:extLst>
          </p:cNvPr>
          <p:cNvSpPr>
            <a:spLocks noGrp="1"/>
          </p:cNvSpPr>
          <p:nvPr>
            <p:ph idx="1"/>
          </p:nvPr>
        </p:nvSpPr>
        <p:spPr>
          <a:xfrm>
            <a:off x="107504" y="2530601"/>
            <a:ext cx="3096344" cy="4183335"/>
          </a:xfrm>
        </p:spPr>
        <p:txBody>
          <a:bodyPr anchor="t">
            <a:normAutofit/>
          </a:bodyPr>
          <a:lstStyle/>
          <a:p>
            <a:pPr eaLnBrk="1" hangingPunct="1">
              <a:lnSpc>
                <a:spcPct val="90000"/>
              </a:lnSpc>
            </a:pPr>
            <a:r>
              <a:rPr lang="en-US" altLang="en-US" sz="1600" dirty="0">
                <a:solidFill>
                  <a:schemeClr val="bg1"/>
                </a:solidFill>
              </a:rPr>
              <a:t>God is dead. God remains dead. And we have killed him. How shall we comfort ourselves, the murderers of all murderers? What was holiest and mightiest of all that the world has yet owned has bled to death under our knives: who will wipe this blood off us? What water is there for us to clean ourselves? What festivals of atonement, what sacred games shall we have to invent? Is not the greatness of this deed too great for us? Must we ourselves not become gods simply to appear worthy of it?</a:t>
            </a:r>
          </a:p>
          <a:p>
            <a:pPr marL="0" indent="0" eaLnBrk="1" hangingPunct="1">
              <a:lnSpc>
                <a:spcPct val="90000"/>
              </a:lnSpc>
              <a:buNone/>
            </a:pPr>
            <a:r>
              <a:rPr lang="en-US" altLang="en-US" sz="1600" dirty="0">
                <a:solidFill>
                  <a:schemeClr val="bg1"/>
                </a:solidFill>
              </a:rPr>
              <a:t>	- Nietzsche</a:t>
            </a:r>
          </a:p>
          <a:p>
            <a:pPr>
              <a:lnSpc>
                <a:spcPct val="90000"/>
              </a:lnSpc>
            </a:pPr>
            <a:endParaRPr lang="en-US" sz="1200" dirty="0">
              <a:solidFill>
                <a:schemeClr val="bg1"/>
              </a:solidFill>
            </a:endParaRPr>
          </a:p>
        </p:txBody>
      </p:sp>
    </p:spTree>
    <p:extLst>
      <p:ext uri="{BB962C8B-B14F-4D97-AF65-F5344CB8AC3E}">
        <p14:creationId xmlns:p14="http://schemas.microsoft.com/office/powerpoint/2010/main" val="203817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a:extLst>
              <a:ext uri="{FF2B5EF4-FFF2-40B4-BE49-F238E27FC236}">
                <a16:creationId xmlns:a16="http://schemas.microsoft.com/office/drawing/2014/main" id="{F9A8EB43-CD3C-C33A-9528-6F4BD9053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5532438" cy="73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5" name="Group 9224">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9144000" cy="3561989"/>
            <a:chOff x="0" y="3296011"/>
            <a:chExt cx="12192000" cy="3561989"/>
          </a:xfrm>
          <a:effectLst>
            <a:outerShdw blurRad="254000" dist="152400" dir="16200000" rotWithShape="0">
              <a:prstClr val="black">
                <a:alpha val="10000"/>
              </a:prstClr>
            </a:outerShdw>
          </a:effectLst>
        </p:grpSpPr>
        <p:grpSp>
          <p:nvGrpSpPr>
            <p:cNvPr id="9226" name="Group 9225">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9230" name="Freeform: Shape 9229">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31" name="Freeform: Shape 9230">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227" name="Group 9226">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9228" name="Freeform: Shape 9227">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29" name="Freeform: Shape 9228">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9218" name="Rectangle 2">
            <a:extLst>
              <a:ext uri="{FF2B5EF4-FFF2-40B4-BE49-F238E27FC236}">
                <a16:creationId xmlns:a16="http://schemas.microsoft.com/office/drawing/2014/main" id="{EEC8DF0B-9906-5740-A6E7-19FBC93B441E}"/>
              </a:ext>
            </a:extLst>
          </p:cNvPr>
          <p:cNvSpPr>
            <a:spLocks noGrp="1" noChangeArrowheads="1"/>
          </p:cNvSpPr>
          <p:nvPr>
            <p:ph type="title"/>
          </p:nvPr>
        </p:nvSpPr>
        <p:spPr>
          <a:xfrm>
            <a:off x="628649" y="1120676"/>
            <a:ext cx="5266135" cy="2308324"/>
          </a:xfrm>
        </p:spPr>
        <p:txBody>
          <a:bodyPr vert="horz" lIns="91440" tIns="45720" rIns="91440" bIns="45720" rtlCol="0" anchor="b">
            <a:normAutofit/>
          </a:bodyPr>
          <a:lstStyle/>
          <a:p>
            <a:pPr algn="l" fontAlgn="auto">
              <a:lnSpc>
                <a:spcPct val="90000"/>
              </a:lnSpc>
              <a:spcAft>
                <a:spcPts val="0"/>
              </a:spcAft>
              <a:defRPr/>
            </a:pPr>
            <a:r>
              <a:rPr lang="en-US" sz="4900" kern="1200">
                <a:solidFill>
                  <a:schemeClr val="bg1"/>
                </a:solidFill>
                <a:latin typeface="+mj-lt"/>
                <a:ea typeface="+mj-ea"/>
                <a:cs typeface="+mj-cs"/>
              </a:rPr>
              <a:t>What else prevents us from admitting we are free?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a:extLst>
              <a:ext uri="{FF2B5EF4-FFF2-40B4-BE49-F238E27FC236}">
                <a16:creationId xmlns:a16="http://schemas.microsoft.com/office/drawing/2014/main" id="{1BE7F6D0-D393-2174-0E0A-2F2408B156F6}"/>
              </a:ext>
            </a:extLst>
          </p:cNvPr>
          <p:cNvSpPr>
            <a:spLocks noGrp="1" noChangeArrowheads="1"/>
          </p:cNvSpPr>
          <p:nvPr>
            <p:ph type="title"/>
          </p:nvPr>
        </p:nvSpPr>
        <p:spPr>
          <a:xfrm>
            <a:off x="941295" y="5279511"/>
            <a:ext cx="7261411" cy="739880"/>
          </a:xfrm>
        </p:spPr>
        <p:txBody>
          <a:bodyPr vert="horz" lIns="91440" tIns="45720" rIns="91440" bIns="45720" rtlCol="0" anchor="b">
            <a:normAutofit/>
          </a:bodyPr>
          <a:lstStyle/>
          <a:p>
            <a:pPr>
              <a:lnSpc>
                <a:spcPct val="90000"/>
              </a:lnSpc>
            </a:pPr>
            <a:r>
              <a:rPr lang="en-US" altLang="en-US" sz="3100">
                <a:solidFill>
                  <a:schemeClr val="tx1">
                    <a:lumMod val="85000"/>
                    <a:lumOff val="15000"/>
                  </a:schemeClr>
                </a:solidFill>
              </a:rPr>
              <a:t>Herd Mentality</a:t>
            </a:r>
          </a:p>
        </p:txBody>
      </p:sp>
      <p:pic>
        <p:nvPicPr>
          <p:cNvPr id="11268" name="Picture 4">
            <a:extLst>
              <a:ext uri="{FF2B5EF4-FFF2-40B4-BE49-F238E27FC236}">
                <a16:creationId xmlns:a16="http://schemas.microsoft.com/office/drawing/2014/main" id="{4AE1F4A8-FC31-E909-7042-BB1D4CA5618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75" b="2182"/>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Rectangle 308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a:extLst>
              <a:ext uri="{FF2B5EF4-FFF2-40B4-BE49-F238E27FC236}">
                <a16:creationId xmlns:a16="http://schemas.microsoft.com/office/drawing/2014/main" id="{04A117A4-869D-0428-801F-7572001645E8}"/>
              </a:ext>
            </a:extLst>
          </p:cNvPr>
          <p:cNvSpPr>
            <a:spLocks noGrp="1" noChangeArrowheads="1"/>
          </p:cNvSpPr>
          <p:nvPr>
            <p:ph type="title"/>
          </p:nvPr>
        </p:nvSpPr>
        <p:spPr>
          <a:xfrm>
            <a:off x="480060" y="325369"/>
            <a:ext cx="3276451" cy="1956841"/>
          </a:xfrm>
        </p:spPr>
        <p:txBody>
          <a:bodyPr anchor="b">
            <a:normAutofit/>
          </a:bodyPr>
          <a:lstStyle/>
          <a:p>
            <a:pPr>
              <a:lnSpc>
                <a:spcPct val="90000"/>
              </a:lnSpc>
            </a:pPr>
            <a:r>
              <a:rPr lang="en-CA" altLang="en-US" sz="4000" b="1">
                <a:cs typeface="Times New Roman" panose="02020603050405020304" pitchFamily="18" charset="0"/>
              </a:rPr>
              <a:t>Psychological determinism</a:t>
            </a:r>
            <a:r>
              <a:rPr lang="en-US" altLang="en-US" sz="4000"/>
              <a:t> </a:t>
            </a:r>
          </a:p>
        </p:txBody>
      </p:sp>
      <p:sp>
        <p:nvSpPr>
          <p:cNvPr id="308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Rectangle 3">
            <a:extLst>
              <a:ext uri="{FF2B5EF4-FFF2-40B4-BE49-F238E27FC236}">
                <a16:creationId xmlns:a16="http://schemas.microsoft.com/office/drawing/2014/main" id="{1E1BB44D-46C8-1380-4093-894AF92CD676}"/>
              </a:ext>
            </a:extLst>
          </p:cNvPr>
          <p:cNvSpPr>
            <a:spLocks noGrp="1" noChangeArrowheads="1"/>
          </p:cNvSpPr>
          <p:nvPr>
            <p:ph type="body" idx="1"/>
          </p:nvPr>
        </p:nvSpPr>
        <p:spPr>
          <a:xfrm>
            <a:off x="480060" y="2708920"/>
            <a:ext cx="3182691" cy="3995871"/>
          </a:xfrm>
        </p:spPr>
        <p:txBody>
          <a:bodyPr>
            <a:noAutofit/>
          </a:bodyPr>
          <a:lstStyle/>
          <a:p>
            <a:pPr>
              <a:lnSpc>
                <a:spcPct val="90000"/>
              </a:lnSpc>
            </a:pPr>
            <a:r>
              <a:rPr lang="en-CA" altLang="en-US" sz="2000" dirty="0">
                <a:cs typeface="Times New Roman" panose="02020603050405020304" pitchFamily="18" charset="0"/>
              </a:rPr>
              <a:t>Sigmund Freud argues that we have no direct access to all parts of our selves.  The “ID”, for example, often directs our behaviour without our conscious knowledge.</a:t>
            </a:r>
            <a:endParaRPr lang="en-US" altLang="en-US" sz="2000" dirty="0">
              <a:cs typeface="Times New Roman" panose="02020603050405020304" pitchFamily="18" charset="0"/>
            </a:endParaRPr>
          </a:p>
          <a:p>
            <a:pPr>
              <a:lnSpc>
                <a:spcPct val="90000"/>
              </a:lnSpc>
            </a:pPr>
            <a:r>
              <a:rPr lang="en-US" altLang="en-US" sz="2000" dirty="0">
                <a:cs typeface="Times New Roman" panose="02020603050405020304" pitchFamily="18" charset="0"/>
              </a:rPr>
              <a:t>Evolutionary biologists argue that what our drives and preferences are just characteristics that provided an evolutionary advantage to our ancestors</a:t>
            </a:r>
            <a:endParaRPr lang="en-US" altLang="en-US" sz="2000" dirty="0"/>
          </a:p>
        </p:txBody>
      </p:sp>
      <p:pic>
        <p:nvPicPr>
          <p:cNvPr id="3077" name="Picture 5" descr="a brain being shaped by evolutionary forces charcoal">
            <a:extLst>
              <a:ext uri="{FF2B5EF4-FFF2-40B4-BE49-F238E27FC236}">
                <a16:creationId xmlns:a16="http://schemas.microsoft.com/office/drawing/2014/main" id="{A5418480-0916-40E6-F85F-32C2852C64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51" r="802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7" name="Group 12296">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grpSp>
          <p:nvGrpSpPr>
            <p:cNvPr id="12298" name="Group 12297">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2306" name="Freeform: Shape 12305">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07" name="Freeform: Shape 12306">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2299" name="Group 12298">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300" name="Group 12299">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2304" name="Freeform: Shape 12303">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05" name="Freeform: Shape 12304">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301" name="Group 12300">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2302" name="Freeform: Shape 12301">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03" name="Freeform: Shape 12302">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2290" name="Rectangle 2">
            <a:extLst>
              <a:ext uri="{FF2B5EF4-FFF2-40B4-BE49-F238E27FC236}">
                <a16:creationId xmlns:a16="http://schemas.microsoft.com/office/drawing/2014/main" id="{ECF7A63C-B9D5-01B4-62ED-0F789A1B75C2}"/>
              </a:ext>
            </a:extLst>
          </p:cNvPr>
          <p:cNvSpPr>
            <a:spLocks noGrp="1" noChangeArrowheads="1"/>
          </p:cNvSpPr>
          <p:nvPr>
            <p:ph type="title"/>
          </p:nvPr>
        </p:nvSpPr>
        <p:spPr>
          <a:xfrm>
            <a:off x="620316" y="1641752"/>
            <a:ext cx="1991915" cy="3213277"/>
          </a:xfrm>
        </p:spPr>
        <p:txBody>
          <a:bodyPr anchor="t">
            <a:normAutofit/>
          </a:bodyPr>
          <a:lstStyle/>
          <a:p>
            <a:pPr eaLnBrk="1" hangingPunct="1"/>
            <a:r>
              <a:rPr lang="en-US" altLang="en-US" sz="3500"/>
              <a:t>Slave Morality</a:t>
            </a:r>
          </a:p>
        </p:txBody>
      </p:sp>
      <p:sp>
        <p:nvSpPr>
          <p:cNvPr id="11267" name="Rectangle 3">
            <a:extLst>
              <a:ext uri="{FF2B5EF4-FFF2-40B4-BE49-F238E27FC236}">
                <a16:creationId xmlns:a16="http://schemas.microsoft.com/office/drawing/2014/main" id="{157638F9-7978-E676-C33F-D33E27FB4142}"/>
              </a:ext>
            </a:extLst>
          </p:cNvPr>
          <p:cNvSpPr>
            <a:spLocks noGrp="1" noChangeArrowheads="1"/>
          </p:cNvSpPr>
          <p:nvPr>
            <p:ph idx="1"/>
          </p:nvPr>
        </p:nvSpPr>
        <p:spPr>
          <a:xfrm>
            <a:off x="3924300" y="548680"/>
            <a:ext cx="4605337" cy="5976664"/>
          </a:xfrm>
        </p:spPr>
        <p:txBody>
          <a:bodyPr rtlCol="0">
            <a:normAutofit/>
          </a:bodyPr>
          <a:lstStyle/>
          <a:p>
            <a:pPr eaLnBrk="1" fontAlgn="auto" hangingPunct="1">
              <a:lnSpc>
                <a:spcPct val="90000"/>
              </a:lnSpc>
              <a:spcAft>
                <a:spcPts val="0"/>
              </a:spcAft>
              <a:defRPr/>
            </a:pPr>
            <a:r>
              <a:rPr lang="en-US" sz="2400" dirty="0">
                <a:solidFill>
                  <a:schemeClr val="tx1">
                    <a:alpha val="80000"/>
                  </a:schemeClr>
                </a:solidFill>
              </a:rPr>
              <a:t>If we consider qualities that would be thought of as “good”:</a:t>
            </a:r>
          </a:p>
          <a:p>
            <a:pPr lvl="2" eaLnBrk="1" fontAlgn="auto" hangingPunct="1">
              <a:lnSpc>
                <a:spcPct val="90000"/>
              </a:lnSpc>
              <a:spcAft>
                <a:spcPts val="0"/>
              </a:spcAft>
              <a:defRPr/>
            </a:pPr>
            <a:r>
              <a:rPr lang="en-US" dirty="0">
                <a:solidFill>
                  <a:schemeClr val="tx1">
                    <a:alpha val="80000"/>
                  </a:schemeClr>
                </a:solidFill>
              </a:rPr>
              <a:t>Compassion</a:t>
            </a:r>
          </a:p>
          <a:p>
            <a:pPr lvl="2" eaLnBrk="1" fontAlgn="auto" hangingPunct="1">
              <a:lnSpc>
                <a:spcPct val="90000"/>
              </a:lnSpc>
              <a:spcAft>
                <a:spcPts val="0"/>
              </a:spcAft>
              <a:defRPr/>
            </a:pPr>
            <a:r>
              <a:rPr lang="en-US" dirty="0">
                <a:solidFill>
                  <a:schemeClr val="tx1">
                    <a:alpha val="80000"/>
                  </a:schemeClr>
                </a:solidFill>
              </a:rPr>
              <a:t>Kindness</a:t>
            </a:r>
          </a:p>
          <a:p>
            <a:pPr lvl="2" eaLnBrk="1" fontAlgn="auto" hangingPunct="1">
              <a:lnSpc>
                <a:spcPct val="90000"/>
              </a:lnSpc>
              <a:spcAft>
                <a:spcPts val="0"/>
              </a:spcAft>
              <a:defRPr/>
            </a:pPr>
            <a:r>
              <a:rPr lang="en-US" dirty="0">
                <a:solidFill>
                  <a:schemeClr val="tx1">
                    <a:alpha val="80000"/>
                  </a:schemeClr>
                </a:solidFill>
              </a:rPr>
              <a:t>Humility</a:t>
            </a:r>
          </a:p>
          <a:p>
            <a:pPr lvl="2" eaLnBrk="1" fontAlgn="auto" hangingPunct="1">
              <a:lnSpc>
                <a:spcPct val="90000"/>
              </a:lnSpc>
              <a:spcAft>
                <a:spcPts val="0"/>
              </a:spcAft>
              <a:defRPr/>
            </a:pPr>
            <a:r>
              <a:rPr lang="en-US" dirty="0">
                <a:solidFill>
                  <a:schemeClr val="tx1">
                    <a:alpha val="80000"/>
                  </a:schemeClr>
                </a:solidFill>
              </a:rPr>
              <a:t>Honesty</a:t>
            </a:r>
          </a:p>
          <a:p>
            <a:pPr lvl="2" eaLnBrk="1" fontAlgn="auto" hangingPunct="1">
              <a:lnSpc>
                <a:spcPct val="90000"/>
              </a:lnSpc>
              <a:spcAft>
                <a:spcPts val="0"/>
              </a:spcAft>
              <a:defRPr/>
            </a:pPr>
            <a:r>
              <a:rPr lang="en-US" dirty="0">
                <a:solidFill>
                  <a:schemeClr val="tx1">
                    <a:alpha val="80000"/>
                  </a:schemeClr>
                </a:solidFill>
              </a:rPr>
              <a:t>Loyalty</a:t>
            </a:r>
          </a:p>
          <a:p>
            <a:pPr eaLnBrk="1" fontAlgn="auto" hangingPunct="1">
              <a:lnSpc>
                <a:spcPct val="90000"/>
              </a:lnSpc>
              <a:spcAft>
                <a:spcPts val="0"/>
              </a:spcAft>
              <a:defRPr/>
            </a:pPr>
            <a:r>
              <a:rPr lang="en-US" sz="2400" dirty="0">
                <a:solidFill>
                  <a:schemeClr val="tx1">
                    <a:alpha val="80000"/>
                  </a:schemeClr>
                </a:solidFill>
              </a:rPr>
              <a:t>They are qualities that are required by weak people.  Nietzsche argued that weak people have pulled a trick on humanity</a:t>
            </a:r>
          </a:p>
          <a:p>
            <a:pPr eaLnBrk="1" fontAlgn="auto" hangingPunct="1">
              <a:lnSpc>
                <a:spcPct val="90000"/>
              </a:lnSpc>
              <a:spcAft>
                <a:spcPts val="0"/>
              </a:spcAft>
              <a:defRPr/>
            </a:pPr>
            <a:r>
              <a:rPr lang="en-US" sz="2400" dirty="0">
                <a:solidFill>
                  <a:schemeClr val="tx1">
                    <a:alpha val="80000"/>
                  </a:schemeClr>
                </a:solidFill>
              </a:rPr>
              <a:t>We must move beyond ideas of good and evil to reach our full potential</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2000"/>
                                        <p:tgtEl>
                                          <p:spTgt spid="112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fade">
                                      <p:cBhvr>
                                        <p:cTn id="10" dur="2000"/>
                                        <p:tgtEl>
                                          <p:spTgt spid="112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fade">
                                      <p:cBhvr>
                                        <p:cTn id="13" dur="2000"/>
                                        <p:tgtEl>
                                          <p:spTgt spid="112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267">
                                            <p:txEl>
                                              <p:pRg st="3" end="3"/>
                                            </p:txEl>
                                          </p:spTgt>
                                        </p:tgtEl>
                                        <p:attrNameLst>
                                          <p:attrName>style.visibility</p:attrName>
                                        </p:attrNameLst>
                                      </p:cBhvr>
                                      <p:to>
                                        <p:strVal val="visible"/>
                                      </p:to>
                                    </p:set>
                                    <p:animEffect transition="in" filter="fade">
                                      <p:cBhvr>
                                        <p:cTn id="16" dur="2000"/>
                                        <p:tgtEl>
                                          <p:spTgt spid="112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animEffect transition="in" filter="fade">
                                      <p:cBhvr>
                                        <p:cTn id="19" dur="2000"/>
                                        <p:tgtEl>
                                          <p:spTgt spid="11267">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267">
                                            <p:txEl>
                                              <p:pRg st="5" end="5"/>
                                            </p:txEl>
                                          </p:spTgt>
                                        </p:tgtEl>
                                        <p:attrNameLst>
                                          <p:attrName>style.visibility</p:attrName>
                                        </p:attrNameLst>
                                      </p:cBhvr>
                                      <p:to>
                                        <p:strVal val="visible"/>
                                      </p:to>
                                    </p:set>
                                    <p:animEffect transition="in" filter="fade">
                                      <p:cBhvr>
                                        <p:cTn id="22" dur="2000"/>
                                        <p:tgtEl>
                                          <p:spTgt spid="1126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267">
                                            <p:txEl>
                                              <p:pRg st="6" end="6"/>
                                            </p:txEl>
                                          </p:spTgt>
                                        </p:tgtEl>
                                        <p:attrNameLst>
                                          <p:attrName>style.visibility</p:attrName>
                                        </p:attrNameLst>
                                      </p:cBhvr>
                                      <p:to>
                                        <p:strVal val="visible"/>
                                      </p:to>
                                    </p:set>
                                    <p:animEffect transition="in" filter="fade">
                                      <p:cBhvr>
                                        <p:cTn id="27" dur="2000"/>
                                        <p:tgtEl>
                                          <p:spTgt spid="1126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1267">
                                            <p:txEl>
                                              <p:pRg st="7" end="7"/>
                                            </p:txEl>
                                          </p:spTgt>
                                        </p:tgtEl>
                                        <p:attrNameLst>
                                          <p:attrName>style.visibility</p:attrName>
                                        </p:attrNameLst>
                                      </p:cBhvr>
                                      <p:to>
                                        <p:strVal val="visible"/>
                                      </p:to>
                                    </p:set>
                                    <p:animEffect transition="in" filter="fade">
                                      <p:cBhvr>
                                        <p:cTn id="32" dur="2000"/>
                                        <p:tgtEl>
                                          <p:spTgt spid="11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355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Free electrician fist power illustration">
            <a:extLst>
              <a:ext uri="{FF2B5EF4-FFF2-40B4-BE49-F238E27FC236}">
                <a16:creationId xmlns:a16="http://schemas.microsoft.com/office/drawing/2014/main" id="{058CB2FC-B34B-264D-83AC-C4CF3861120E}"/>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314" name="Rectangle 2">
            <a:extLst>
              <a:ext uri="{FF2B5EF4-FFF2-40B4-BE49-F238E27FC236}">
                <a16:creationId xmlns:a16="http://schemas.microsoft.com/office/drawing/2014/main" id="{A3F0B45B-1FE0-AF07-5282-453A662189B3}"/>
              </a:ext>
            </a:extLst>
          </p:cNvPr>
          <p:cNvSpPr>
            <a:spLocks noGrp="1" noChangeArrowheads="1"/>
          </p:cNvSpPr>
          <p:nvPr>
            <p:ph type="title"/>
          </p:nvPr>
        </p:nvSpPr>
        <p:spPr>
          <a:xfrm>
            <a:off x="630936" y="941832"/>
            <a:ext cx="7879842" cy="2057400"/>
          </a:xfrm>
        </p:spPr>
        <p:txBody>
          <a:bodyPr anchor="b">
            <a:normAutofit/>
          </a:bodyPr>
          <a:lstStyle/>
          <a:p>
            <a:pPr eaLnBrk="1" hangingPunct="1"/>
            <a:r>
              <a:rPr lang="en-US" altLang="en-US" dirty="0">
                <a:solidFill>
                  <a:schemeClr val="bg1"/>
                </a:solidFill>
              </a:rPr>
              <a:t>So, what is good?</a:t>
            </a:r>
          </a:p>
        </p:txBody>
      </p:sp>
      <p:sp>
        <p:nvSpPr>
          <p:cNvPr id="23561" name="Rectangle 2356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563" name="Rectangle 2356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91" name="Rectangle 3">
            <a:extLst>
              <a:ext uri="{FF2B5EF4-FFF2-40B4-BE49-F238E27FC236}">
                <a16:creationId xmlns:a16="http://schemas.microsoft.com/office/drawing/2014/main" id="{9AD8B9B7-6B81-5D9A-C8D9-5B2B27BB1A6D}"/>
              </a:ext>
            </a:extLst>
          </p:cNvPr>
          <p:cNvSpPr>
            <a:spLocks noGrp="1" noChangeArrowheads="1"/>
          </p:cNvSpPr>
          <p:nvPr>
            <p:ph idx="1"/>
          </p:nvPr>
        </p:nvSpPr>
        <p:spPr>
          <a:xfrm>
            <a:off x="630936" y="3259490"/>
            <a:ext cx="7879842" cy="2912710"/>
          </a:xfrm>
        </p:spPr>
        <p:txBody>
          <a:bodyPr>
            <a:noAutofit/>
          </a:bodyPr>
          <a:lstStyle/>
          <a:p>
            <a:pPr eaLnBrk="1" hangingPunct="1"/>
            <a:r>
              <a:rPr lang="en-US" altLang="en-US" sz="2800" dirty="0">
                <a:solidFill>
                  <a:schemeClr val="bg1"/>
                </a:solidFill>
              </a:rPr>
              <a:t>Power</a:t>
            </a:r>
          </a:p>
          <a:p>
            <a:pPr eaLnBrk="1" hangingPunct="1"/>
            <a:r>
              <a:rPr lang="en-US" altLang="en-US" sz="2800" dirty="0">
                <a:solidFill>
                  <a:schemeClr val="bg1"/>
                </a:solidFill>
              </a:rPr>
              <a:t>We strive for it, risk everything for it, even die for it</a:t>
            </a:r>
          </a:p>
          <a:p>
            <a:pPr eaLnBrk="1" hangingPunct="1"/>
            <a:r>
              <a:rPr lang="en-US" altLang="en-US" sz="2800" dirty="0">
                <a:solidFill>
                  <a:schemeClr val="bg1"/>
                </a:solidFill>
              </a:rPr>
              <a:t>Power is the only true good</a:t>
            </a:r>
          </a:p>
          <a:p>
            <a:pPr eaLnBrk="1" hangingPunct="1"/>
            <a:r>
              <a:rPr lang="en-US" altLang="en-US" sz="2800" dirty="0">
                <a:solidFill>
                  <a:schemeClr val="bg1"/>
                </a:solidFill>
              </a:rPr>
              <a:t>The “</a:t>
            </a:r>
            <a:r>
              <a:rPr lang="en-US" altLang="en-US" sz="2800" dirty="0" err="1">
                <a:solidFill>
                  <a:schemeClr val="bg1"/>
                </a:solidFill>
              </a:rPr>
              <a:t>Ubermensch</a:t>
            </a:r>
            <a:r>
              <a:rPr lang="en-US" altLang="en-US" sz="2800" dirty="0">
                <a:solidFill>
                  <a:schemeClr val="bg1"/>
                </a:solidFill>
              </a:rPr>
              <a:t>” (or “Overman”) would recognize this, and escape both the herd mentality and slave morality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499"/>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1" grpI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5" name="Rectangle 14344">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36622201-A22F-F3AE-EF44-8E55696A18D1}"/>
              </a:ext>
            </a:extLst>
          </p:cNvPr>
          <p:cNvSpPr>
            <a:spLocks noGrp="1" noChangeArrowheads="1"/>
          </p:cNvSpPr>
          <p:nvPr>
            <p:ph type="title"/>
          </p:nvPr>
        </p:nvSpPr>
        <p:spPr>
          <a:xfrm>
            <a:off x="628650" y="1174819"/>
            <a:ext cx="3281363" cy="2858363"/>
          </a:xfrm>
        </p:spPr>
        <p:txBody>
          <a:bodyPr vert="horz" lIns="91440" tIns="45720" rIns="91440" bIns="45720" rtlCol="0" anchor="b">
            <a:normAutofit/>
          </a:bodyPr>
          <a:lstStyle/>
          <a:p>
            <a:pPr algn="l" fontAlgn="auto">
              <a:lnSpc>
                <a:spcPct val="90000"/>
              </a:lnSpc>
              <a:spcAft>
                <a:spcPts val="0"/>
              </a:spcAft>
              <a:defRPr/>
            </a:pPr>
            <a:r>
              <a:rPr lang="en-US" sz="3900">
                <a:solidFill>
                  <a:schemeClr val="bg1"/>
                </a:solidFill>
              </a:rPr>
              <a:t>Nietzsche gets Badly Misinterpreted</a:t>
            </a:r>
          </a:p>
        </p:txBody>
      </p:sp>
      <p:pic>
        <p:nvPicPr>
          <p:cNvPr id="14340" name="Picture 4">
            <a:extLst>
              <a:ext uri="{FF2B5EF4-FFF2-40B4-BE49-F238E27FC236}">
                <a16:creationId xmlns:a16="http://schemas.microsoft.com/office/drawing/2014/main" id="{FD6AE128-C735-327D-C1D8-BB597E51C8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711" r="17064"/>
          <a:stretch/>
        </p:blipFill>
        <p:spPr bwMode="auto">
          <a:xfrm>
            <a:off x="4261757" y="1"/>
            <a:ext cx="4882243"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Freeform: Shape 14346">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8"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49" name="Freeform: Shape 14348">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9"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4" name="Rectangle 1434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46" name="Group 14345">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grpSp>
          <p:nvGrpSpPr>
            <p:cNvPr id="14347" name="Group 14346">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4355" name="Freeform: Shape 14354">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56" name="Freeform: Shape 14355">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4348" name="Group 14347">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349" name="Group 14348">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4353" name="Freeform: Shape 14352">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54" name="Freeform: Shape 14353">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350" name="Group 14349">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4351" name="Freeform: Shape 14350">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52" name="Freeform: Shape 14351">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14338" name="Rectangle 2">
            <a:extLst>
              <a:ext uri="{FF2B5EF4-FFF2-40B4-BE49-F238E27FC236}">
                <a16:creationId xmlns:a16="http://schemas.microsoft.com/office/drawing/2014/main" id="{118FD372-AD88-A993-24CF-5B3F453734F4}"/>
              </a:ext>
            </a:extLst>
          </p:cNvPr>
          <p:cNvSpPr>
            <a:spLocks noGrp="1" noChangeArrowheads="1"/>
          </p:cNvSpPr>
          <p:nvPr>
            <p:ph type="title"/>
          </p:nvPr>
        </p:nvSpPr>
        <p:spPr>
          <a:xfrm>
            <a:off x="620316" y="1641752"/>
            <a:ext cx="1991915" cy="3213277"/>
          </a:xfrm>
        </p:spPr>
        <p:txBody>
          <a:bodyPr rtlCol="0" anchor="t">
            <a:normAutofit/>
          </a:bodyPr>
          <a:lstStyle/>
          <a:p>
            <a:pPr eaLnBrk="1" fontAlgn="auto" hangingPunct="1">
              <a:lnSpc>
                <a:spcPct val="90000"/>
              </a:lnSpc>
              <a:spcAft>
                <a:spcPts val="0"/>
              </a:spcAft>
              <a:defRPr/>
            </a:pPr>
            <a:r>
              <a:rPr lang="en-US" sz="3500"/>
              <a:t>What Hitler Got Wrong</a:t>
            </a:r>
            <a:br>
              <a:rPr lang="en-US" sz="3500"/>
            </a:br>
            <a:r>
              <a:rPr lang="en-US" sz="3500"/>
              <a:t>(Partial List)</a:t>
            </a:r>
          </a:p>
        </p:txBody>
      </p:sp>
      <p:sp>
        <p:nvSpPr>
          <p:cNvPr id="14339" name="Rectangle 3">
            <a:extLst>
              <a:ext uri="{FF2B5EF4-FFF2-40B4-BE49-F238E27FC236}">
                <a16:creationId xmlns:a16="http://schemas.microsoft.com/office/drawing/2014/main" id="{16938197-A4E6-3034-2B90-FD0D1FE75D40}"/>
              </a:ext>
            </a:extLst>
          </p:cNvPr>
          <p:cNvSpPr>
            <a:spLocks noGrp="1" noChangeArrowheads="1"/>
          </p:cNvSpPr>
          <p:nvPr>
            <p:ph idx="1"/>
          </p:nvPr>
        </p:nvSpPr>
        <p:spPr>
          <a:xfrm>
            <a:off x="3918347" y="368070"/>
            <a:ext cx="4605337" cy="5760640"/>
          </a:xfrm>
        </p:spPr>
        <p:txBody>
          <a:bodyPr>
            <a:noAutofit/>
          </a:bodyPr>
          <a:lstStyle/>
          <a:p>
            <a:pPr eaLnBrk="1" hangingPunct="1"/>
            <a:r>
              <a:rPr lang="en-US" altLang="en-US" sz="2400" dirty="0">
                <a:solidFill>
                  <a:schemeClr val="tx1">
                    <a:alpha val="80000"/>
                  </a:schemeClr>
                </a:solidFill>
              </a:rPr>
              <a:t>Nietzsche did not mean you should try to have power over other people</a:t>
            </a:r>
          </a:p>
          <a:p>
            <a:pPr eaLnBrk="1" hangingPunct="1"/>
            <a:r>
              <a:rPr lang="en-US" altLang="en-US" sz="2400" dirty="0">
                <a:solidFill>
                  <a:schemeClr val="tx1">
                    <a:alpha val="80000"/>
                  </a:schemeClr>
                </a:solidFill>
              </a:rPr>
              <a:t>Needing other people to realize your ideas is a sign of weakness, not strength</a:t>
            </a:r>
          </a:p>
          <a:p>
            <a:pPr eaLnBrk="1" hangingPunct="1"/>
            <a:r>
              <a:rPr lang="en-CA" sz="2000" dirty="0"/>
              <a:t>“I have found strength where one does not look for it: in simple, mild, and pleasant people, without the least desire to rule—and, conversely, the desire to rule has often appeared to me a sign of inward weakness: they fear their own slave soul and shroud it in a royal cloak (in the end, they still become the slaves of their followers, their fame, etc.)”</a:t>
            </a:r>
          </a:p>
          <a:p>
            <a:pPr lvl="1"/>
            <a:r>
              <a:rPr lang="en-CA" altLang="en-US" sz="1600" dirty="0">
                <a:solidFill>
                  <a:schemeClr val="tx1">
                    <a:alpha val="80000"/>
                  </a:schemeClr>
                </a:solidFill>
              </a:rPr>
              <a:t>Nietzsche	</a:t>
            </a:r>
            <a:endParaRPr lang="en-US" altLang="en-US" sz="1600" dirty="0">
              <a:solidFill>
                <a:schemeClr val="tx1">
                  <a:alpha val="80000"/>
                </a:schemeClr>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20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fade">
                                      <p:cBhvr>
                                        <p:cTn id="12" dur="20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fade">
                                      <p:cBhvr>
                                        <p:cTn id="17" dur="2000"/>
                                        <p:tgtEl>
                                          <p:spTgt spid="1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fade">
                                      <p:cBhvr>
                                        <p:cTn id="22" dur="20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5518-D453-15FB-9853-EFB7365DA365}"/>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nSpc>
                <a:spcPct val="90000"/>
              </a:lnSpc>
            </a:pPr>
            <a:r>
              <a:rPr lang="en-US" sz="2800">
                <a:solidFill>
                  <a:schemeClr val="tx1"/>
                </a:solidFill>
              </a:rPr>
              <a:t>The Herd</a:t>
            </a:r>
          </a:p>
        </p:txBody>
      </p:sp>
      <p:pic>
        <p:nvPicPr>
          <p:cNvPr id="25602" name="Picture 2" descr="August Landmesser- The Defiant Nazi – History of Sorts">
            <a:extLst>
              <a:ext uri="{FF2B5EF4-FFF2-40B4-BE49-F238E27FC236}">
                <a16:creationId xmlns:a16="http://schemas.microsoft.com/office/drawing/2014/main" id="{F30340DA-5FC4-F8F1-6779-F51628459D7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50" r="17018"/>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46856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7D11AA-CD87-9F0B-894C-C270437EB11A}"/>
              </a:ext>
            </a:extLst>
          </p:cNvPr>
          <p:cNvSpPr>
            <a:spLocks noGrp="1"/>
          </p:cNvSpPr>
          <p:nvPr>
            <p:ph type="title"/>
          </p:nvPr>
        </p:nvSpPr>
        <p:spPr>
          <a:xfrm>
            <a:off x="480060" y="325369"/>
            <a:ext cx="3276451" cy="1956841"/>
          </a:xfrm>
        </p:spPr>
        <p:txBody>
          <a:bodyPr anchor="b">
            <a:normAutofit/>
          </a:bodyPr>
          <a:lstStyle/>
          <a:p>
            <a:r>
              <a:rPr lang="en-US" sz="4700"/>
              <a:t>Fascism isn’t it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C4BC8C-F2EF-3177-9C81-BC6CC7BAB047}"/>
              </a:ext>
            </a:extLst>
          </p:cNvPr>
          <p:cNvSpPr>
            <a:spLocks noGrp="1"/>
          </p:cNvSpPr>
          <p:nvPr>
            <p:ph idx="1"/>
          </p:nvPr>
        </p:nvSpPr>
        <p:spPr>
          <a:xfrm>
            <a:off x="480060" y="2872899"/>
            <a:ext cx="3182691" cy="3320668"/>
          </a:xfrm>
        </p:spPr>
        <p:txBody>
          <a:bodyPr>
            <a:normAutofit/>
          </a:bodyPr>
          <a:lstStyle/>
          <a:p>
            <a:pPr eaLnBrk="1" hangingPunct="1"/>
            <a:r>
              <a:rPr lang="en-US" altLang="en-US" sz="1900" dirty="0"/>
              <a:t>Wearing the same uniform, chanting slogans, forming angry mobs = herd mentality</a:t>
            </a:r>
          </a:p>
          <a:p>
            <a:pPr eaLnBrk="1" hangingPunct="1"/>
            <a:r>
              <a:rPr lang="en-US" altLang="en-US" sz="1900" dirty="0"/>
              <a:t>El Gran Fascista</a:t>
            </a:r>
          </a:p>
          <a:p>
            <a:pPr lvl="1"/>
            <a:r>
              <a:rPr lang="en-US" altLang="en-US" sz="1500" dirty="0"/>
              <a:t>Rafael </a:t>
            </a:r>
            <a:r>
              <a:rPr lang="en-US" altLang="en-US" sz="1500" dirty="0" err="1"/>
              <a:t>Zarza</a:t>
            </a:r>
            <a:r>
              <a:rPr lang="en-US" altLang="en-US" sz="1500" dirty="0"/>
              <a:t> 1973 </a:t>
            </a:r>
          </a:p>
          <a:p>
            <a:endParaRPr lang="en-US" sz="1900" dirty="0"/>
          </a:p>
        </p:txBody>
      </p:sp>
      <p:pic>
        <p:nvPicPr>
          <p:cNvPr id="5" name="Picture 4" descr="A painting of a bull with horns&#10;&#10;Description automatically generated">
            <a:extLst>
              <a:ext uri="{FF2B5EF4-FFF2-40B4-BE49-F238E27FC236}">
                <a16:creationId xmlns:a16="http://schemas.microsoft.com/office/drawing/2014/main" id="{D8DF8A3D-8CFD-976A-A5AD-9CF15A0BF4A9}"/>
              </a:ext>
            </a:extLst>
          </p:cNvPr>
          <p:cNvPicPr>
            <a:picLocks noChangeAspect="1"/>
          </p:cNvPicPr>
          <p:nvPr/>
        </p:nvPicPr>
        <p:blipFill>
          <a:blip r:embed="rId2"/>
          <a:srcRect l="12022" r="3155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1649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B5DE3B-52C4-8C26-11C2-9E07F1A6B89D}"/>
            </a:ext>
          </a:extLst>
        </p:cNvPr>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1" name="Rectangle 256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August Landmesser- The Defiant Nazi – History of Sorts">
            <a:extLst>
              <a:ext uri="{FF2B5EF4-FFF2-40B4-BE49-F238E27FC236}">
                <a16:creationId xmlns:a16="http://schemas.microsoft.com/office/drawing/2014/main" id="{FFD5E071-2EE2-0124-C962-83B477A0A7FE}"/>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12687" r="24555"/>
          <a:stretch/>
        </p:blipFill>
        <p:spPr bwMode="auto">
          <a:xfrm>
            <a:off x="135731" y="182880"/>
            <a:ext cx="8867728" cy="649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1865CB-1D75-540A-6098-CE7E2F378F48}"/>
              </a:ext>
            </a:extLst>
          </p:cNvPr>
          <p:cNvSpPr>
            <a:spLocks noGrp="1"/>
          </p:cNvSpPr>
          <p:nvPr>
            <p:ph type="title"/>
          </p:nvPr>
        </p:nvSpPr>
        <p:spPr>
          <a:xfrm>
            <a:off x="628650" y="525195"/>
            <a:ext cx="7623913" cy="2806506"/>
          </a:xfrm>
        </p:spPr>
        <p:txBody>
          <a:bodyPr vert="horz" lIns="91440" tIns="45720" rIns="91440" bIns="45720" rtlCol="0" anchor="b">
            <a:normAutofit/>
          </a:bodyPr>
          <a:lstStyle/>
          <a:p>
            <a:r>
              <a:rPr lang="en-US" sz="3500" dirty="0">
                <a:solidFill>
                  <a:srgbClr val="FFFFFF"/>
                </a:solidFill>
              </a:rPr>
              <a:t>An </a:t>
            </a:r>
            <a:r>
              <a:rPr lang="en-US" sz="3500" dirty="0" err="1">
                <a:solidFill>
                  <a:srgbClr val="FFFFFF"/>
                </a:solidFill>
              </a:rPr>
              <a:t>Ubermensch</a:t>
            </a:r>
            <a:r>
              <a:rPr lang="en-US" sz="3500" dirty="0">
                <a:solidFill>
                  <a:srgbClr val="FFFFFF"/>
                </a:solidFill>
              </a:rPr>
              <a:t>?</a:t>
            </a:r>
          </a:p>
        </p:txBody>
      </p:sp>
      <p:sp>
        <p:nvSpPr>
          <p:cNvPr id="25606" name="Content Placeholder 25605">
            <a:extLst>
              <a:ext uri="{FF2B5EF4-FFF2-40B4-BE49-F238E27FC236}">
                <a16:creationId xmlns:a16="http://schemas.microsoft.com/office/drawing/2014/main" id="{507B2BE8-7003-16BF-D6D5-91A2316CE488}"/>
              </a:ext>
            </a:extLst>
          </p:cNvPr>
          <p:cNvSpPr>
            <a:spLocks noGrp="1"/>
          </p:cNvSpPr>
          <p:nvPr>
            <p:ph idx="1"/>
          </p:nvPr>
        </p:nvSpPr>
        <p:spPr>
          <a:xfrm>
            <a:off x="628650" y="3526300"/>
            <a:ext cx="7623913" cy="2588458"/>
          </a:xfrm>
        </p:spPr>
        <p:txBody>
          <a:bodyPr>
            <a:normAutofit/>
          </a:bodyPr>
          <a:lstStyle/>
          <a:p>
            <a:endParaRPr lang="en-US" sz="1700">
              <a:solidFill>
                <a:srgbClr val="FFFFFF"/>
              </a:solidFill>
            </a:endParaRPr>
          </a:p>
        </p:txBody>
      </p:sp>
    </p:spTree>
    <p:extLst>
      <p:ext uri="{BB962C8B-B14F-4D97-AF65-F5344CB8AC3E}">
        <p14:creationId xmlns:p14="http://schemas.microsoft.com/office/powerpoint/2010/main" val="3310997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7655" name="Rectangle 276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C7B41321-431A-162B-AE7A-BC748AAEF8EF}"/>
              </a:ext>
            </a:extLst>
          </p:cNvPr>
          <p:cNvSpPr>
            <a:spLocks noGrp="1" noChangeArrowheads="1"/>
          </p:cNvSpPr>
          <p:nvPr>
            <p:ph type="title"/>
          </p:nvPr>
        </p:nvSpPr>
        <p:spPr>
          <a:xfrm>
            <a:off x="480060" y="325369"/>
            <a:ext cx="3276451" cy="1956841"/>
          </a:xfrm>
        </p:spPr>
        <p:txBody>
          <a:bodyPr anchor="b">
            <a:normAutofit/>
          </a:bodyPr>
          <a:lstStyle/>
          <a:p>
            <a:pPr eaLnBrk="1" hangingPunct="1"/>
            <a:r>
              <a:rPr lang="en-US" altLang="en-US" sz="4700"/>
              <a:t>So What the %@&amp;#?</a:t>
            </a:r>
          </a:p>
        </p:txBody>
      </p:sp>
      <p:sp>
        <p:nvSpPr>
          <p:cNvPr id="276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7" name="Rectangle 3">
            <a:extLst>
              <a:ext uri="{FF2B5EF4-FFF2-40B4-BE49-F238E27FC236}">
                <a16:creationId xmlns:a16="http://schemas.microsoft.com/office/drawing/2014/main" id="{AE9D690E-14FD-FDC4-8235-943213A73750}"/>
              </a:ext>
            </a:extLst>
          </p:cNvPr>
          <p:cNvSpPr>
            <a:spLocks noGrp="1" noChangeArrowheads="1"/>
          </p:cNvSpPr>
          <p:nvPr>
            <p:ph idx="1"/>
          </p:nvPr>
        </p:nvSpPr>
        <p:spPr>
          <a:xfrm>
            <a:off x="480060" y="2654116"/>
            <a:ext cx="3182691" cy="3985101"/>
          </a:xfrm>
        </p:spPr>
        <p:txBody>
          <a:bodyPr>
            <a:normAutofit fontScale="92500" lnSpcReduction="20000"/>
          </a:bodyPr>
          <a:lstStyle/>
          <a:p>
            <a:pPr eaLnBrk="1" hangingPunct="1">
              <a:lnSpc>
                <a:spcPct val="90000"/>
              </a:lnSpc>
            </a:pPr>
            <a:r>
              <a:rPr lang="en-US" altLang="en-US" sz="1800" dirty="0"/>
              <a:t>We are responsible for deciding in what kind of world we want to live, and for acting in a way that makes that world</a:t>
            </a:r>
          </a:p>
          <a:p>
            <a:pPr eaLnBrk="1" hangingPunct="1">
              <a:lnSpc>
                <a:spcPct val="90000"/>
              </a:lnSpc>
            </a:pPr>
            <a:r>
              <a:rPr lang="en-US" altLang="en-US" sz="1800" dirty="0"/>
              <a:t>We should live as if we will have to live exactly the same way, again and again, forever (the “myth of eternal recurrence”)</a:t>
            </a:r>
          </a:p>
          <a:p>
            <a:r>
              <a:rPr lang="en-US" altLang="en-US" sz="1800" dirty="0"/>
              <a:t>Our lives are blank canvasses, on which we paint ourselves through our actions</a:t>
            </a:r>
          </a:p>
          <a:p>
            <a:r>
              <a:rPr lang="en-CA" sz="1800" dirty="0">
                <a:latin typeface="Times"/>
              </a:rPr>
              <a:t>“Either we have no dreams or our dreams are interesting. We should learn to arrange our waking life the same way: nothing or interesting”</a:t>
            </a:r>
            <a:endParaRPr lang="en-CA" sz="1800" dirty="0"/>
          </a:p>
          <a:p>
            <a:pPr>
              <a:lnSpc>
                <a:spcPct val="90000"/>
              </a:lnSpc>
            </a:pPr>
            <a:endParaRPr lang="en-US" altLang="en-US" sz="1800" dirty="0"/>
          </a:p>
        </p:txBody>
      </p:sp>
      <p:pic>
        <p:nvPicPr>
          <p:cNvPr id="27650" name="Picture 2" descr="nietzsche looking apologetic and shrugging pop art">
            <a:extLst>
              <a:ext uri="{FF2B5EF4-FFF2-40B4-BE49-F238E27FC236}">
                <a16:creationId xmlns:a16="http://schemas.microsoft.com/office/drawing/2014/main" id="{4A432018-CAC0-5744-BD8F-6B972E6E8C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61" r="16011"/>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499"/>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7" grpI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C5272-2E92-EA3A-1DB9-C35E94B7AACE}"/>
              </a:ext>
            </a:extLst>
          </p:cNvPr>
          <p:cNvSpPr>
            <a:spLocks noGrp="1"/>
          </p:cNvSpPr>
          <p:nvPr>
            <p:ph type="title"/>
          </p:nvPr>
        </p:nvSpPr>
        <p:spPr/>
        <p:txBody>
          <a:bodyPr/>
          <a:lstStyle/>
          <a:p>
            <a:r>
              <a:rPr lang="en-US" altLang="en-US" dirty="0"/>
              <a:t>Existentialism</a:t>
            </a:r>
            <a:endParaRPr lang="en-US" dirty="0"/>
          </a:p>
        </p:txBody>
      </p:sp>
      <p:sp>
        <p:nvSpPr>
          <p:cNvPr id="3" name="Content Placeholder 2">
            <a:extLst>
              <a:ext uri="{FF2B5EF4-FFF2-40B4-BE49-F238E27FC236}">
                <a16:creationId xmlns:a16="http://schemas.microsoft.com/office/drawing/2014/main" id="{DC9208E1-7D72-DB95-700D-F2A1AE3D49DD}"/>
              </a:ext>
            </a:extLst>
          </p:cNvPr>
          <p:cNvSpPr>
            <a:spLocks noGrp="1"/>
          </p:cNvSpPr>
          <p:nvPr>
            <p:ph idx="1"/>
          </p:nvPr>
        </p:nvSpPr>
        <p:spPr>
          <a:xfrm>
            <a:off x="685800" y="1981200"/>
            <a:ext cx="3886200" cy="4114800"/>
          </a:xfrm>
        </p:spPr>
        <p:txBody>
          <a:bodyPr/>
          <a:lstStyle/>
          <a:p>
            <a:pPr eaLnBrk="1" hangingPunct="1">
              <a:lnSpc>
                <a:spcPct val="90000"/>
              </a:lnSpc>
            </a:pPr>
            <a:r>
              <a:rPr lang="en-US" altLang="en-US" dirty="0"/>
              <a:t>Existence </a:t>
            </a:r>
            <a:r>
              <a:rPr lang="en-US" altLang="en-US" i="1" dirty="0"/>
              <a:t>precedes</a:t>
            </a:r>
            <a:r>
              <a:rPr lang="en-US" altLang="en-US" dirty="0"/>
              <a:t> essence</a:t>
            </a:r>
          </a:p>
          <a:p>
            <a:pPr eaLnBrk="1" hangingPunct="1">
              <a:lnSpc>
                <a:spcPct val="90000"/>
              </a:lnSpc>
            </a:pPr>
            <a:r>
              <a:rPr lang="en-US" altLang="en-US" dirty="0"/>
              <a:t>We are what we do</a:t>
            </a:r>
          </a:p>
          <a:p>
            <a:pPr eaLnBrk="1" hangingPunct="1">
              <a:lnSpc>
                <a:spcPct val="90000"/>
              </a:lnSpc>
            </a:pPr>
            <a:r>
              <a:rPr lang="en-US" altLang="en-US" dirty="0"/>
              <a:t>Here’s a true story about cowardice…</a:t>
            </a:r>
          </a:p>
          <a:p>
            <a:pPr marL="0" indent="0">
              <a:buNone/>
            </a:pPr>
            <a:endParaRPr lang="en-US" dirty="0"/>
          </a:p>
        </p:txBody>
      </p:sp>
      <p:pic>
        <p:nvPicPr>
          <p:cNvPr id="28674" name="Picture 2" descr="a woman looking into the void">
            <a:extLst>
              <a:ext uri="{FF2B5EF4-FFF2-40B4-BE49-F238E27FC236}">
                <a16:creationId xmlns:a16="http://schemas.microsoft.com/office/drawing/2014/main" id="{0E3BA90E-C143-98C1-F92D-57F195B6E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348880"/>
            <a:ext cx="4293096" cy="429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52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og with blue hair&#10;&#10;Description automatically generated">
            <a:extLst>
              <a:ext uri="{FF2B5EF4-FFF2-40B4-BE49-F238E27FC236}">
                <a16:creationId xmlns:a16="http://schemas.microsoft.com/office/drawing/2014/main" id="{3B673205-2733-376A-DA49-738539D1C76D}"/>
              </a:ext>
            </a:extLst>
          </p:cNvPr>
          <p:cNvPicPr>
            <a:picLocks noGrp="1" noChangeAspect="1"/>
          </p:cNvPicPr>
          <p:nvPr>
            <p:ph idx="1"/>
          </p:nvPr>
        </p:nvPicPr>
        <p:blipFill>
          <a:blip r:embed="rId2"/>
          <a:stretch>
            <a:fillRect/>
          </a:stretch>
        </p:blipFill>
        <p:spPr>
          <a:xfrm>
            <a:off x="1786466" y="643466"/>
            <a:ext cx="5571067" cy="5571067"/>
          </a:xfrm>
          <a:prstGeom prst="rect">
            <a:avLst/>
          </a:prstGeom>
        </p:spPr>
      </p:pic>
    </p:spTree>
    <p:extLst>
      <p:ext uri="{BB962C8B-B14F-4D97-AF65-F5344CB8AC3E}">
        <p14:creationId xmlns:p14="http://schemas.microsoft.com/office/powerpoint/2010/main" val="1545181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6" name="Rectangle 410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EE808D96-3A71-C7C6-38AE-630444E50C5B}"/>
              </a:ext>
            </a:extLst>
          </p:cNvPr>
          <p:cNvSpPr>
            <a:spLocks noGrp="1" noChangeArrowheads="1"/>
          </p:cNvSpPr>
          <p:nvPr>
            <p:ph type="title"/>
          </p:nvPr>
        </p:nvSpPr>
        <p:spPr>
          <a:xfrm>
            <a:off x="480060" y="325369"/>
            <a:ext cx="3276451" cy="1956841"/>
          </a:xfrm>
        </p:spPr>
        <p:txBody>
          <a:bodyPr anchor="b">
            <a:normAutofit/>
          </a:bodyPr>
          <a:lstStyle/>
          <a:p>
            <a:r>
              <a:rPr lang="en-CA" altLang="en-US" sz="4300" b="1">
                <a:cs typeface="Times New Roman" panose="02020603050405020304" pitchFamily="18" charset="0"/>
              </a:rPr>
              <a:t>Behavioural determinism</a:t>
            </a:r>
            <a:r>
              <a:rPr lang="en-US" altLang="en-US" sz="4300"/>
              <a:t> </a:t>
            </a:r>
          </a:p>
        </p:txBody>
      </p:sp>
      <p:sp>
        <p:nvSpPr>
          <p:cNvPr id="410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9" name="Rectangle 3">
            <a:extLst>
              <a:ext uri="{FF2B5EF4-FFF2-40B4-BE49-F238E27FC236}">
                <a16:creationId xmlns:a16="http://schemas.microsoft.com/office/drawing/2014/main" id="{E4B6BF93-A894-4050-AB91-AC40E75526F6}"/>
              </a:ext>
            </a:extLst>
          </p:cNvPr>
          <p:cNvSpPr>
            <a:spLocks noGrp="1" noChangeArrowheads="1"/>
          </p:cNvSpPr>
          <p:nvPr>
            <p:ph type="body" idx="1"/>
          </p:nvPr>
        </p:nvSpPr>
        <p:spPr>
          <a:xfrm>
            <a:off x="480060" y="2872899"/>
            <a:ext cx="3182691" cy="3778172"/>
          </a:xfrm>
        </p:spPr>
        <p:txBody>
          <a:bodyPr>
            <a:normAutofit/>
          </a:bodyPr>
          <a:lstStyle/>
          <a:p>
            <a:r>
              <a:rPr lang="en-CA" altLang="en-US" sz="2000" dirty="0">
                <a:cs typeface="Times New Roman" panose="02020603050405020304" pitchFamily="18" charset="0"/>
              </a:rPr>
              <a:t>Theorists such as John B Watson and BF Skinner argued that none of our actions are done “freely”, in that they are simply conditioned responses to stimuli.  We are no more than machines with extremely complicated and thorough programming.</a:t>
            </a:r>
            <a:r>
              <a:rPr lang="en-US" altLang="en-US" sz="2000" dirty="0"/>
              <a:t> </a:t>
            </a:r>
          </a:p>
        </p:txBody>
      </p:sp>
      <p:pic>
        <p:nvPicPr>
          <p:cNvPr id="4101" name="Picture 5" descr="a brain being directed by a rat pushing levers and buttons">
            <a:extLst>
              <a:ext uri="{FF2B5EF4-FFF2-40B4-BE49-F238E27FC236}">
                <a16:creationId xmlns:a16="http://schemas.microsoft.com/office/drawing/2014/main" id="{C854A99B-1C74-CF78-A930-9DD2E40B7F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55" r="10118"/>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a house on fire&#10;&#10;Description automatically generated">
            <a:extLst>
              <a:ext uri="{FF2B5EF4-FFF2-40B4-BE49-F238E27FC236}">
                <a16:creationId xmlns:a16="http://schemas.microsoft.com/office/drawing/2014/main" id="{8B708989-2000-C659-4C5E-CF8EC64A85FF}"/>
              </a:ext>
            </a:extLst>
          </p:cNvPr>
          <p:cNvPicPr>
            <a:picLocks noChangeAspect="1"/>
          </p:cNvPicPr>
          <p:nvPr/>
        </p:nvPicPr>
        <p:blipFill>
          <a:blip r:embed="rId2"/>
          <a:srcRect r="3" b="5438"/>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383820-B01F-2B74-24C7-A00FFD30AFCE}"/>
              </a:ext>
            </a:extLst>
          </p:cNvPr>
          <p:cNvSpPr>
            <a:spLocks noGrp="1"/>
          </p:cNvSpPr>
          <p:nvPr>
            <p:ph type="title"/>
          </p:nvPr>
        </p:nvSpPr>
        <p:spPr>
          <a:xfrm>
            <a:off x="5648707" y="365125"/>
            <a:ext cx="2866642" cy="1899912"/>
          </a:xfrm>
        </p:spPr>
        <p:txBody>
          <a:bodyPr>
            <a:normAutofit/>
          </a:bodyPr>
          <a:lstStyle/>
          <a:p>
            <a:r>
              <a:rPr lang="en-US" sz="3500" dirty="0"/>
              <a:t>Existentialism</a:t>
            </a:r>
          </a:p>
        </p:txBody>
      </p:sp>
      <p:sp>
        <p:nvSpPr>
          <p:cNvPr id="3" name="Content Placeholder 2">
            <a:extLst>
              <a:ext uri="{FF2B5EF4-FFF2-40B4-BE49-F238E27FC236}">
                <a16:creationId xmlns:a16="http://schemas.microsoft.com/office/drawing/2014/main" id="{7542BD5A-FA05-AEE3-A9C0-A4DC4F0368C9}"/>
              </a:ext>
            </a:extLst>
          </p:cNvPr>
          <p:cNvSpPr>
            <a:spLocks noGrp="1"/>
          </p:cNvSpPr>
          <p:nvPr>
            <p:ph idx="1"/>
          </p:nvPr>
        </p:nvSpPr>
        <p:spPr>
          <a:xfrm>
            <a:off x="5648707" y="2434201"/>
            <a:ext cx="2866642" cy="3742762"/>
          </a:xfrm>
        </p:spPr>
        <p:txBody>
          <a:bodyPr>
            <a:normAutofit lnSpcReduction="10000"/>
          </a:bodyPr>
          <a:lstStyle/>
          <a:p>
            <a:pPr eaLnBrk="1" hangingPunct="1"/>
            <a:r>
              <a:rPr lang="en-US" altLang="en-US" sz="2000" dirty="0"/>
              <a:t>Non-existential sentence:</a:t>
            </a:r>
          </a:p>
          <a:p>
            <a:pPr lvl="1" eaLnBrk="1" hangingPunct="1"/>
            <a:r>
              <a:rPr lang="en-US" altLang="en-US" sz="2000" dirty="0"/>
              <a:t>I couldn’t go into the burning house, because </a:t>
            </a:r>
            <a:r>
              <a:rPr lang="en-US" altLang="en-US" sz="2000" b="1" dirty="0"/>
              <a:t>I am a coward</a:t>
            </a:r>
          </a:p>
          <a:p>
            <a:pPr eaLnBrk="1" hangingPunct="1"/>
            <a:r>
              <a:rPr lang="en-US" altLang="en-US" sz="2000" dirty="0"/>
              <a:t>Existential sentence</a:t>
            </a:r>
          </a:p>
          <a:p>
            <a:pPr lvl="1" eaLnBrk="1" hangingPunct="1"/>
            <a:r>
              <a:rPr lang="en-US" altLang="en-US" sz="2000" dirty="0"/>
              <a:t>I choose not to go into the burning house, therefore </a:t>
            </a:r>
            <a:r>
              <a:rPr lang="en-US" altLang="en-US" sz="2000" b="1" dirty="0"/>
              <a:t>making myself a coward </a:t>
            </a:r>
            <a:r>
              <a:rPr lang="en-US" altLang="en-US" sz="2000" dirty="0"/>
              <a:t>today</a:t>
            </a:r>
          </a:p>
          <a:p>
            <a:endParaRPr lang="en-US" sz="1700" dirty="0"/>
          </a:p>
        </p:txBody>
      </p:sp>
    </p:spTree>
    <p:extLst>
      <p:ext uri="{BB962C8B-B14F-4D97-AF65-F5344CB8AC3E}">
        <p14:creationId xmlns:p14="http://schemas.microsoft.com/office/powerpoint/2010/main" val="165194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DD505-B032-BC30-9442-39903DA8BDE6}"/>
              </a:ext>
            </a:extLst>
          </p:cNvPr>
          <p:cNvSpPr>
            <a:spLocks noGrp="1"/>
          </p:cNvSpPr>
          <p:nvPr>
            <p:ph type="title"/>
          </p:nvPr>
        </p:nvSpPr>
        <p:spPr>
          <a:xfrm>
            <a:off x="628650" y="365125"/>
            <a:ext cx="3938487" cy="1807305"/>
          </a:xfrm>
        </p:spPr>
        <p:txBody>
          <a:bodyPr>
            <a:normAutofit/>
          </a:bodyPr>
          <a:lstStyle/>
          <a:p>
            <a:r>
              <a:rPr lang="en-US" dirty="0"/>
              <a:t>Existentialism Continued…</a:t>
            </a:r>
          </a:p>
        </p:txBody>
      </p:sp>
      <p:sp>
        <p:nvSpPr>
          <p:cNvPr id="3" name="Content Placeholder 2">
            <a:extLst>
              <a:ext uri="{FF2B5EF4-FFF2-40B4-BE49-F238E27FC236}">
                <a16:creationId xmlns:a16="http://schemas.microsoft.com/office/drawing/2014/main" id="{F0552CBB-79FE-B315-DE79-97FEF72C43F2}"/>
              </a:ext>
            </a:extLst>
          </p:cNvPr>
          <p:cNvSpPr>
            <a:spLocks noGrp="1"/>
          </p:cNvSpPr>
          <p:nvPr>
            <p:ph idx="1"/>
          </p:nvPr>
        </p:nvSpPr>
        <p:spPr>
          <a:xfrm>
            <a:off x="628650" y="2393646"/>
            <a:ext cx="3727326" cy="3843666"/>
          </a:xfrm>
        </p:spPr>
        <p:txBody>
          <a:bodyPr>
            <a:noAutofit/>
          </a:bodyPr>
          <a:lstStyle/>
          <a:p>
            <a:r>
              <a:rPr lang="en-CA" altLang="en-US" sz="2400" dirty="0"/>
              <a:t>It is “bad faith” (a term that comes from existentialist Jean-Paul Sartre) to say we “are” something, so therefore we “can’t” or “couldn’t” do something</a:t>
            </a:r>
            <a:endParaRPr lang="en-US" altLang="en-US" sz="2400" dirty="0"/>
          </a:p>
          <a:p>
            <a:r>
              <a:rPr lang="en-US" sz="2400" dirty="0"/>
              <a:t>Freedom is what you do with what has been done to you</a:t>
            </a:r>
          </a:p>
        </p:txBody>
      </p:sp>
      <p:pic>
        <p:nvPicPr>
          <p:cNvPr id="5" name="Picture 4" descr="A person wearing glasses and a suit&#10;&#10;Description automatically generated">
            <a:extLst>
              <a:ext uri="{FF2B5EF4-FFF2-40B4-BE49-F238E27FC236}">
                <a16:creationId xmlns:a16="http://schemas.microsoft.com/office/drawing/2014/main" id="{1213A461-5F8F-8686-8B04-A8C9BB91E06B}"/>
              </a:ext>
            </a:extLst>
          </p:cNvPr>
          <p:cNvPicPr>
            <a:picLocks noChangeAspect="1"/>
          </p:cNvPicPr>
          <p:nvPr/>
        </p:nvPicPr>
        <p:blipFill>
          <a:blip r:embed="rId2"/>
          <a:srcRect l="17788" r="747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94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2" name="Rectangle 1844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a:extLst>
              <a:ext uri="{FF2B5EF4-FFF2-40B4-BE49-F238E27FC236}">
                <a16:creationId xmlns:a16="http://schemas.microsoft.com/office/drawing/2014/main" id="{25799C10-4A33-4A2C-9786-445A506A9750}"/>
              </a:ext>
            </a:extLst>
          </p:cNvPr>
          <p:cNvSpPr>
            <a:spLocks noGrp="1" noChangeArrowheads="1"/>
          </p:cNvSpPr>
          <p:nvPr>
            <p:ph type="title"/>
          </p:nvPr>
        </p:nvSpPr>
        <p:spPr>
          <a:xfrm>
            <a:off x="3924299" y="1641752"/>
            <a:ext cx="4605337" cy="1323439"/>
          </a:xfrm>
        </p:spPr>
        <p:txBody>
          <a:bodyPr rtlCol="0" anchor="t">
            <a:normAutofit/>
          </a:bodyPr>
          <a:lstStyle/>
          <a:p>
            <a:pPr eaLnBrk="1" fontAlgn="auto" hangingPunct="1">
              <a:lnSpc>
                <a:spcPct val="90000"/>
              </a:lnSpc>
              <a:spcAft>
                <a:spcPts val="0"/>
              </a:spcAft>
              <a:defRPr/>
            </a:pPr>
            <a:r>
              <a:rPr lang="en-US" sz="2700">
                <a:solidFill>
                  <a:schemeClr val="bg1"/>
                </a:solidFill>
              </a:rPr>
              <a:t>The last thing Nietzsche did before going insane and wasting away</a:t>
            </a:r>
          </a:p>
        </p:txBody>
      </p:sp>
      <p:pic>
        <p:nvPicPr>
          <p:cNvPr id="18439" name="Graphic 18438" descr="Horse">
            <a:extLst>
              <a:ext uri="{FF2B5EF4-FFF2-40B4-BE49-F238E27FC236}">
                <a16:creationId xmlns:a16="http://schemas.microsoft.com/office/drawing/2014/main" id="{B3E4F482-73DC-6E41-E6D0-6460976CAC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268" y="2407615"/>
            <a:ext cx="2622946" cy="2622946"/>
          </a:xfrm>
          <a:prstGeom prst="rect">
            <a:avLst/>
          </a:prstGeom>
        </p:spPr>
      </p:pic>
      <p:sp>
        <p:nvSpPr>
          <p:cNvPr id="18435" name="Rectangle 3">
            <a:extLst>
              <a:ext uri="{FF2B5EF4-FFF2-40B4-BE49-F238E27FC236}">
                <a16:creationId xmlns:a16="http://schemas.microsoft.com/office/drawing/2014/main" id="{59EE0B11-C450-8023-BCB9-D7CFDC6326F6}"/>
              </a:ext>
            </a:extLst>
          </p:cNvPr>
          <p:cNvSpPr>
            <a:spLocks noGrp="1" noChangeArrowheads="1"/>
          </p:cNvSpPr>
          <p:nvPr>
            <p:ph idx="1"/>
          </p:nvPr>
        </p:nvSpPr>
        <p:spPr>
          <a:xfrm>
            <a:off x="3924300" y="3146400"/>
            <a:ext cx="4605337" cy="2454300"/>
          </a:xfrm>
        </p:spPr>
        <p:txBody>
          <a:bodyPr>
            <a:noAutofit/>
          </a:bodyPr>
          <a:lstStyle/>
          <a:p>
            <a:pPr eaLnBrk="1" hangingPunct="1"/>
            <a:r>
              <a:rPr lang="en-US" altLang="en-US" sz="2800" dirty="0">
                <a:solidFill>
                  <a:schemeClr val="bg1">
                    <a:alpha val="80000"/>
                  </a:schemeClr>
                </a:solidFill>
              </a:rPr>
              <a:t>He was on the street, and saw a man whipping a tired horse.</a:t>
            </a:r>
          </a:p>
          <a:p>
            <a:pPr eaLnBrk="1" hangingPunct="1"/>
            <a:r>
              <a:rPr lang="en-US" altLang="en-US" sz="2800" dirty="0">
                <a:solidFill>
                  <a:schemeClr val="bg1">
                    <a:alpha val="80000"/>
                  </a:schemeClr>
                </a:solidFill>
              </a:rPr>
              <a:t>He threw himself between the man and the horse, and then collapsed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20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20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0" name="Rectangle 51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a:extLst>
              <a:ext uri="{FF2B5EF4-FFF2-40B4-BE49-F238E27FC236}">
                <a16:creationId xmlns:a16="http://schemas.microsoft.com/office/drawing/2014/main" id="{A002CAEB-3A84-9311-9FB6-FB8105A39F10}"/>
              </a:ext>
            </a:extLst>
          </p:cNvPr>
          <p:cNvSpPr>
            <a:spLocks noGrp="1" noChangeArrowheads="1"/>
          </p:cNvSpPr>
          <p:nvPr>
            <p:ph type="title"/>
          </p:nvPr>
        </p:nvSpPr>
        <p:spPr>
          <a:xfrm>
            <a:off x="429369" y="238539"/>
            <a:ext cx="8263890" cy="1434415"/>
          </a:xfrm>
        </p:spPr>
        <p:txBody>
          <a:bodyPr anchor="b">
            <a:normAutofit/>
          </a:bodyPr>
          <a:lstStyle/>
          <a:p>
            <a:r>
              <a:rPr lang="en-CA" altLang="en-US" sz="4700" b="1">
                <a:cs typeface="Times New Roman" panose="02020603050405020304" pitchFamily="18" charset="0"/>
              </a:rPr>
              <a:t>Physical determinism</a:t>
            </a:r>
            <a:endParaRPr lang="en-US" altLang="en-US" sz="4700">
              <a:cs typeface="Times New Roman" panose="02020603050405020304" pitchFamily="18" charset="0"/>
            </a:endParaRPr>
          </a:p>
        </p:txBody>
      </p:sp>
      <p:sp>
        <p:nvSpPr>
          <p:cNvPr id="51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3">
            <a:extLst>
              <a:ext uri="{FF2B5EF4-FFF2-40B4-BE49-F238E27FC236}">
                <a16:creationId xmlns:a16="http://schemas.microsoft.com/office/drawing/2014/main" id="{343DBA2C-08EB-9FBD-36D4-E8BABEAD31EC}"/>
              </a:ext>
            </a:extLst>
          </p:cNvPr>
          <p:cNvSpPr>
            <a:spLocks noGrp="1" noChangeArrowheads="1"/>
          </p:cNvSpPr>
          <p:nvPr>
            <p:ph type="body" idx="1"/>
          </p:nvPr>
        </p:nvSpPr>
        <p:spPr>
          <a:xfrm>
            <a:off x="429369" y="2071316"/>
            <a:ext cx="5035164" cy="4119172"/>
          </a:xfrm>
        </p:spPr>
        <p:txBody>
          <a:bodyPr anchor="t">
            <a:normAutofit/>
          </a:bodyPr>
          <a:lstStyle/>
          <a:p>
            <a:pPr>
              <a:lnSpc>
                <a:spcPct val="90000"/>
              </a:lnSpc>
              <a:buFontTx/>
              <a:buNone/>
            </a:pPr>
            <a:r>
              <a:rPr lang="en-US" altLang="en-US" sz="1800" dirty="0">
                <a:cs typeface="Times New Roman" panose="02020603050405020304" pitchFamily="18" charset="0"/>
              </a:rPr>
              <a:t>•</a:t>
            </a:r>
            <a:r>
              <a:rPr lang="en-CA" altLang="en-US" sz="1800" dirty="0">
                <a:cs typeface="Times New Roman" panose="02020603050405020304" pitchFamily="18" charset="0"/>
              </a:rPr>
              <a:t>We live in an orderly universe, in which objects, and the molecular and atomic substances which compose those objects, behave in a predictable and orderly fashion.</a:t>
            </a:r>
            <a:endParaRPr lang="en-US" altLang="en-US" sz="1800" dirty="0">
              <a:cs typeface="Times New Roman" panose="02020603050405020304" pitchFamily="18" charset="0"/>
            </a:endParaRPr>
          </a:p>
          <a:p>
            <a:pPr>
              <a:lnSpc>
                <a:spcPct val="90000"/>
              </a:lnSpc>
              <a:buFontTx/>
              <a:buNone/>
            </a:pPr>
            <a:r>
              <a:rPr lang="en-US" altLang="en-US" sz="1800" dirty="0">
                <a:cs typeface="Times New Roman" panose="02020603050405020304" pitchFamily="18" charset="0"/>
              </a:rPr>
              <a:t>•</a:t>
            </a:r>
            <a:r>
              <a:rPr lang="en-CA" altLang="en-US" sz="1800" dirty="0">
                <a:cs typeface="Times New Roman" panose="02020603050405020304" pitchFamily="18" charset="0"/>
              </a:rPr>
              <a:t>We are composed of the same substances as all other objects in the universe (cast off bits of stars).  Why should we not obey the same laws of cause-and-effect?</a:t>
            </a:r>
            <a:endParaRPr lang="en-US" altLang="en-US" sz="1800" dirty="0">
              <a:cs typeface="Times New Roman" panose="02020603050405020304" pitchFamily="18" charset="0"/>
            </a:endParaRPr>
          </a:p>
          <a:p>
            <a:pPr>
              <a:lnSpc>
                <a:spcPct val="90000"/>
              </a:lnSpc>
              <a:buFontTx/>
              <a:buNone/>
            </a:pPr>
            <a:r>
              <a:rPr lang="en-US" altLang="en-US" sz="1800" dirty="0">
                <a:cs typeface="Times New Roman" panose="02020603050405020304" pitchFamily="18" charset="0"/>
              </a:rPr>
              <a:t>•</a:t>
            </a:r>
            <a:r>
              <a:rPr lang="en-CA" altLang="en-US" sz="1800" dirty="0">
                <a:cs typeface="Times New Roman" panose="02020603050405020304" pitchFamily="18" charset="0"/>
              </a:rPr>
              <a:t>If an all-knowing and all-seeing being witnessed the beginning of the universe, she would, using the laws of physics and the starting position of each particle, be able to determine everything else that was going to happen for the rest of time.  This would include the actions of all living creatures, including humans.</a:t>
            </a:r>
            <a:r>
              <a:rPr lang="en-US" altLang="en-US" sz="1800" dirty="0"/>
              <a:t> </a:t>
            </a:r>
          </a:p>
          <a:p>
            <a:pPr>
              <a:lnSpc>
                <a:spcPct val="90000"/>
              </a:lnSpc>
              <a:buFontTx/>
              <a:buNone/>
            </a:pPr>
            <a:endParaRPr lang="en-US" altLang="en-US" sz="1800" dirty="0"/>
          </a:p>
        </p:txBody>
      </p:sp>
      <p:pic>
        <p:nvPicPr>
          <p:cNvPr id="5125" name="Picture 5" descr="the entire universe is just one galactic billiards table">
            <a:extLst>
              <a:ext uri="{FF2B5EF4-FFF2-40B4-BE49-F238E27FC236}">
                <a16:creationId xmlns:a16="http://schemas.microsoft.com/office/drawing/2014/main" id="{09BD4811-BC1C-E6D7-5BA5-87DE7D607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11" r="12633" b="-3"/>
          <a:stretch/>
        </p:blipFill>
        <p:spPr bwMode="auto">
          <a:xfrm>
            <a:off x="5756743" y="2093976"/>
            <a:ext cx="2955798" cy="4096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615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a:extLst>
              <a:ext uri="{FF2B5EF4-FFF2-40B4-BE49-F238E27FC236}">
                <a16:creationId xmlns:a16="http://schemas.microsoft.com/office/drawing/2014/main" id="{1EFB6BCF-7226-75FF-9CB0-8F6404593D42}"/>
              </a:ext>
            </a:extLst>
          </p:cNvPr>
          <p:cNvSpPr>
            <a:spLocks noGrp="1" noChangeArrowheads="1"/>
          </p:cNvSpPr>
          <p:nvPr>
            <p:ph type="title"/>
          </p:nvPr>
        </p:nvSpPr>
        <p:spPr>
          <a:xfrm>
            <a:off x="3973321" y="329184"/>
            <a:ext cx="4688333" cy="1783080"/>
          </a:xfrm>
        </p:spPr>
        <p:txBody>
          <a:bodyPr anchor="b">
            <a:normAutofit/>
          </a:bodyPr>
          <a:lstStyle/>
          <a:p>
            <a:r>
              <a:rPr lang="en-CA" altLang="en-US" sz="4700" b="1">
                <a:cs typeface="Times New Roman" panose="02020603050405020304" pitchFamily="18" charset="0"/>
              </a:rPr>
              <a:t>Metaphysical determinism</a:t>
            </a:r>
            <a:r>
              <a:rPr lang="en-US" altLang="en-US" sz="4700"/>
              <a:t> </a:t>
            </a:r>
          </a:p>
        </p:txBody>
      </p:sp>
      <p:pic>
        <p:nvPicPr>
          <p:cNvPr id="6149" name="Picture 5" descr="a college professor looking into a crystal ball">
            <a:extLst>
              <a:ext uri="{FF2B5EF4-FFF2-40B4-BE49-F238E27FC236}">
                <a16:creationId xmlns:a16="http://schemas.microsoft.com/office/drawing/2014/main" id="{185D6592-9740-88D0-3E44-BF1F3161B0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08" r="23659"/>
          <a:stretch/>
        </p:blipFill>
        <p:spPr bwMode="auto">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5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Rectangle 3">
            <a:extLst>
              <a:ext uri="{FF2B5EF4-FFF2-40B4-BE49-F238E27FC236}">
                <a16:creationId xmlns:a16="http://schemas.microsoft.com/office/drawing/2014/main" id="{F6CD471C-8609-9BFE-3B67-3B16D51A7998}"/>
              </a:ext>
            </a:extLst>
          </p:cNvPr>
          <p:cNvSpPr>
            <a:spLocks noGrp="1" noChangeArrowheads="1"/>
          </p:cNvSpPr>
          <p:nvPr>
            <p:ph type="body" idx="1"/>
          </p:nvPr>
        </p:nvSpPr>
        <p:spPr>
          <a:xfrm>
            <a:off x="3973321" y="2706624"/>
            <a:ext cx="4688333" cy="4016456"/>
          </a:xfrm>
        </p:spPr>
        <p:txBody>
          <a:bodyPr>
            <a:normAutofit lnSpcReduction="10000"/>
          </a:bodyPr>
          <a:lstStyle/>
          <a:p>
            <a:pPr>
              <a:lnSpc>
                <a:spcPct val="90000"/>
              </a:lnSpc>
              <a:buFontTx/>
              <a:buNone/>
            </a:pPr>
            <a:r>
              <a:rPr lang="en-US" altLang="en-US" sz="1300" dirty="0">
                <a:cs typeface="Times New Roman" panose="02020603050405020304" pitchFamily="18" charset="0"/>
              </a:rPr>
              <a:t>•</a:t>
            </a:r>
            <a:r>
              <a:rPr lang="en-CA" altLang="en-US" sz="1600" b="1" dirty="0">
                <a:cs typeface="Times New Roman" panose="02020603050405020304" pitchFamily="18" charset="0"/>
              </a:rPr>
              <a:t>Metaphysics</a:t>
            </a:r>
            <a:r>
              <a:rPr lang="en-CA" altLang="en-US" sz="1600" dirty="0">
                <a:cs typeface="Times New Roman" panose="02020603050405020304" pitchFamily="18" charset="0"/>
              </a:rPr>
              <a:t> = questions about the nature of existence and reality.</a:t>
            </a:r>
            <a:endParaRPr lang="en-US" altLang="en-US" sz="1600" dirty="0">
              <a:cs typeface="Times New Roman" panose="02020603050405020304" pitchFamily="18" charset="0"/>
            </a:endParaRPr>
          </a:p>
          <a:p>
            <a:pPr>
              <a:lnSpc>
                <a:spcPct val="90000"/>
              </a:lnSpc>
              <a:buFontTx/>
              <a:buNone/>
            </a:pPr>
            <a:r>
              <a:rPr lang="en-US" altLang="en-US" sz="1600" dirty="0">
                <a:cs typeface="Times New Roman" panose="02020603050405020304" pitchFamily="18" charset="0"/>
              </a:rPr>
              <a:t>•</a:t>
            </a:r>
            <a:r>
              <a:rPr lang="en-CA" altLang="en-US" sz="1600" b="1" dirty="0">
                <a:cs typeface="Times New Roman" panose="02020603050405020304" pitchFamily="18" charset="0"/>
              </a:rPr>
              <a:t>Fate</a:t>
            </a:r>
            <a:r>
              <a:rPr lang="en-CA" altLang="en-US" sz="1600" dirty="0">
                <a:cs typeface="Times New Roman" panose="02020603050405020304" pitchFamily="18" charset="0"/>
              </a:rPr>
              <a:t>: we cannot do anything to change the past.  Is the future like the past in this way?  Is there destiny already written into the universe?  Could we know the future the way we know the past?</a:t>
            </a:r>
            <a:endParaRPr lang="en-US" altLang="en-US" sz="1600" dirty="0">
              <a:cs typeface="Times New Roman" panose="02020603050405020304" pitchFamily="18" charset="0"/>
            </a:endParaRPr>
          </a:p>
          <a:p>
            <a:pPr>
              <a:lnSpc>
                <a:spcPct val="90000"/>
              </a:lnSpc>
              <a:buFontTx/>
              <a:buNone/>
            </a:pPr>
            <a:r>
              <a:rPr lang="en-US" altLang="en-US" sz="1600" dirty="0">
                <a:cs typeface="Times New Roman" panose="02020603050405020304" pitchFamily="18" charset="0"/>
              </a:rPr>
              <a:t>•</a:t>
            </a:r>
            <a:r>
              <a:rPr lang="en-US" altLang="en-US" sz="1600" b="1" dirty="0">
                <a:cs typeface="Times New Roman" panose="02020603050405020304" pitchFamily="18" charset="0"/>
              </a:rPr>
              <a:t>Stoicism</a:t>
            </a:r>
            <a:r>
              <a:rPr lang="en-US" altLang="en-US" sz="1600" dirty="0">
                <a:cs typeface="Times New Roman" panose="02020603050405020304" pitchFamily="18" charset="0"/>
              </a:rPr>
              <a:t>: a</a:t>
            </a:r>
            <a:r>
              <a:rPr lang="en-CA" altLang="en-US" sz="1600" dirty="0">
                <a:cs typeface="Times New Roman" panose="02020603050405020304" pitchFamily="18" charset="0"/>
              </a:rPr>
              <a:t> metaphysical interpretation of the universe, originating in ancient Greece and Rome.</a:t>
            </a:r>
            <a:endParaRPr lang="en-US" altLang="en-US" sz="1600" dirty="0">
              <a:cs typeface="Times New Roman" panose="02020603050405020304" pitchFamily="18" charset="0"/>
            </a:endParaRPr>
          </a:p>
          <a:p>
            <a:pPr>
              <a:lnSpc>
                <a:spcPct val="90000"/>
              </a:lnSpc>
              <a:buFontTx/>
              <a:buNone/>
            </a:pPr>
            <a:r>
              <a:rPr lang="en-US" altLang="en-US" sz="1600" dirty="0">
                <a:cs typeface="Times New Roman" panose="02020603050405020304" pitchFamily="18" charset="0"/>
              </a:rPr>
              <a:t>•</a:t>
            </a:r>
            <a:r>
              <a:rPr lang="en-CA" altLang="en-US" sz="1600" dirty="0">
                <a:cs typeface="Times New Roman" panose="02020603050405020304" pitchFamily="18" charset="0"/>
              </a:rPr>
              <a:t>The universe is an enormous God-machine.  Everything that happens, happens for a reason.  Everything that happens, must happen and could not have happened any other way.</a:t>
            </a:r>
            <a:endParaRPr lang="en-US" altLang="en-US" sz="1600" dirty="0">
              <a:cs typeface="Times New Roman" panose="02020603050405020304" pitchFamily="18" charset="0"/>
            </a:endParaRPr>
          </a:p>
          <a:p>
            <a:pPr>
              <a:lnSpc>
                <a:spcPct val="90000"/>
              </a:lnSpc>
              <a:buFontTx/>
              <a:buNone/>
            </a:pPr>
            <a:r>
              <a:rPr lang="en-US" altLang="en-US" sz="1600" dirty="0">
                <a:cs typeface="Times New Roman" panose="02020603050405020304" pitchFamily="18" charset="0"/>
              </a:rPr>
              <a:t>•</a:t>
            </a:r>
            <a:r>
              <a:rPr lang="en-CA" altLang="en-US" sz="1600" dirty="0">
                <a:cs typeface="Times New Roman" panose="02020603050405020304" pitchFamily="18" charset="0"/>
              </a:rPr>
              <a:t>We may not understand the God-machine, but we play our parts.  After the end of the universe, it starts again in exactly the same way, and exactly the same things happen again.</a:t>
            </a:r>
            <a:endParaRPr lang="en-US" altLang="en-US" sz="1600" dirty="0">
              <a:cs typeface="Times New Roman" panose="02020603050405020304" pitchFamily="18" charset="0"/>
            </a:endParaRPr>
          </a:p>
          <a:p>
            <a:pPr>
              <a:lnSpc>
                <a:spcPct val="90000"/>
              </a:lnSpc>
              <a:buFontTx/>
              <a:buNone/>
            </a:pPr>
            <a:r>
              <a:rPr lang="en-US" altLang="en-US" sz="1600" dirty="0">
                <a:cs typeface="Times New Roman" panose="02020603050405020304" pitchFamily="18" charset="0"/>
              </a:rPr>
              <a:t>•</a:t>
            </a:r>
            <a:r>
              <a:rPr lang="en-CA" altLang="en-US" sz="1600" dirty="0">
                <a:cs typeface="Times New Roman" panose="02020603050405020304" pitchFamily="18" charset="0"/>
              </a:rPr>
              <a:t>Déjà vu.</a:t>
            </a:r>
            <a:endParaRPr lang="en-US" altLang="en-US" sz="1600" dirty="0">
              <a:cs typeface="Times New Roman" panose="02020603050405020304" pitchFamily="18" charset="0"/>
            </a:endParaRPr>
          </a:p>
          <a:p>
            <a:pPr>
              <a:lnSpc>
                <a:spcPct val="90000"/>
              </a:lnSpc>
              <a:buFontTx/>
              <a:buNone/>
            </a:pPr>
            <a:endParaRPr lang="en-US" altLang="en-US" sz="1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Rectangle 922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F0F30-0598-F402-083F-3C4FF7C31F4B}"/>
              </a:ext>
            </a:extLst>
          </p:cNvPr>
          <p:cNvSpPr>
            <a:spLocks noGrp="1"/>
          </p:cNvSpPr>
          <p:nvPr>
            <p:ph type="title"/>
          </p:nvPr>
        </p:nvSpPr>
        <p:spPr>
          <a:xfrm>
            <a:off x="480060" y="325369"/>
            <a:ext cx="3276451" cy="1956841"/>
          </a:xfrm>
        </p:spPr>
        <p:txBody>
          <a:bodyPr anchor="b">
            <a:normAutofit/>
          </a:bodyPr>
          <a:lstStyle/>
          <a:p>
            <a:r>
              <a:rPr lang="en-US" sz="4700"/>
              <a:t>Societal Forces</a:t>
            </a:r>
          </a:p>
        </p:txBody>
      </p:sp>
      <p:sp>
        <p:nvSpPr>
          <p:cNvPr id="923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BB4BCA9-E7FC-62A1-951B-DB661CAD334A}"/>
              </a:ext>
            </a:extLst>
          </p:cNvPr>
          <p:cNvSpPr>
            <a:spLocks noGrp="1"/>
          </p:cNvSpPr>
          <p:nvPr>
            <p:ph idx="1"/>
          </p:nvPr>
        </p:nvSpPr>
        <p:spPr>
          <a:xfrm>
            <a:off x="480060" y="2872898"/>
            <a:ext cx="3182691" cy="3724453"/>
          </a:xfrm>
        </p:spPr>
        <p:txBody>
          <a:bodyPr>
            <a:normAutofit/>
          </a:bodyPr>
          <a:lstStyle/>
          <a:p>
            <a:pPr>
              <a:lnSpc>
                <a:spcPct val="90000"/>
              </a:lnSpc>
            </a:pPr>
            <a:r>
              <a:rPr lang="en-US" sz="1600" dirty="0"/>
              <a:t>There are societal norms that are enforced officially and unofficially</a:t>
            </a:r>
          </a:p>
          <a:p>
            <a:pPr>
              <a:lnSpc>
                <a:spcPct val="90000"/>
              </a:lnSpc>
            </a:pPr>
            <a:r>
              <a:rPr lang="en-US" sz="1600" dirty="0"/>
              <a:t>Sometimes these norms start to seem “natural” to us, and we don’t actively question them</a:t>
            </a:r>
          </a:p>
          <a:p>
            <a:pPr>
              <a:lnSpc>
                <a:spcPct val="90000"/>
              </a:lnSpc>
            </a:pPr>
            <a:r>
              <a:rPr lang="en-US" sz="1600" dirty="0"/>
              <a:t>There are roles and assumptions placed on us, based on how we are labelled</a:t>
            </a:r>
          </a:p>
          <a:p>
            <a:pPr>
              <a:lnSpc>
                <a:spcPct val="90000"/>
              </a:lnSpc>
            </a:pPr>
            <a:r>
              <a:rPr lang="en-US" sz="1600" dirty="0"/>
              <a:t>Sometimes we internalize those roles and assumptions</a:t>
            </a:r>
          </a:p>
          <a:p>
            <a:pPr>
              <a:lnSpc>
                <a:spcPct val="90000"/>
              </a:lnSpc>
            </a:pPr>
            <a:r>
              <a:rPr lang="en-US" sz="1600" dirty="0"/>
              <a:t>A lot of those roles and assumptions are based on crooked and unfair structures</a:t>
            </a:r>
          </a:p>
        </p:txBody>
      </p:sp>
      <p:pic>
        <p:nvPicPr>
          <p:cNvPr id="9218" name="Picture 2" descr="a lone person surrounded by society being judged">
            <a:extLst>
              <a:ext uri="{FF2B5EF4-FFF2-40B4-BE49-F238E27FC236}">
                <a16:creationId xmlns:a16="http://schemas.microsoft.com/office/drawing/2014/main" id="{A8953AD3-15D8-1792-DC34-84A71501A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64" r="12409"/>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0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DE912-A498-6452-C95C-BBA40CB2326E}"/>
              </a:ext>
            </a:extLst>
          </p:cNvPr>
          <p:cNvSpPr>
            <a:spLocks noGrp="1"/>
          </p:cNvSpPr>
          <p:nvPr>
            <p:ph type="title"/>
          </p:nvPr>
        </p:nvSpPr>
        <p:spPr>
          <a:xfrm>
            <a:off x="480060" y="325369"/>
            <a:ext cx="3276451" cy="1956841"/>
          </a:xfrm>
        </p:spPr>
        <p:txBody>
          <a:bodyPr anchor="b">
            <a:normAutofit/>
          </a:bodyPr>
          <a:lstStyle/>
          <a:p>
            <a:r>
              <a:rPr lang="en-US" sz="4700"/>
              <a:t>Cultural Forces</a:t>
            </a:r>
          </a:p>
        </p:txBody>
      </p:sp>
      <p:sp>
        <p:nvSpPr>
          <p:cNvPr id="102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FB0FC8-D4EA-D5F3-0EED-51051AB938A1}"/>
              </a:ext>
            </a:extLst>
          </p:cNvPr>
          <p:cNvSpPr>
            <a:spLocks noGrp="1"/>
          </p:cNvSpPr>
          <p:nvPr>
            <p:ph idx="1"/>
          </p:nvPr>
        </p:nvSpPr>
        <p:spPr>
          <a:xfrm>
            <a:off x="480060" y="2872899"/>
            <a:ext cx="3182691" cy="3320668"/>
          </a:xfrm>
        </p:spPr>
        <p:txBody>
          <a:bodyPr>
            <a:normAutofit/>
          </a:bodyPr>
          <a:lstStyle/>
          <a:p>
            <a:r>
              <a:rPr lang="en-US" sz="1900" dirty="0"/>
              <a:t>We are born into a culture, and are socialized into it by our family, education, peers, media, </a:t>
            </a:r>
            <a:r>
              <a:rPr lang="en-US" sz="1900" dirty="0" err="1"/>
              <a:t>etc</a:t>
            </a:r>
            <a:endParaRPr lang="en-US" sz="1900" dirty="0"/>
          </a:p>
          <a:p>
            <a:r>
              <a:rPr lang="en-US" sz="1900" dirty="0"/>
              <a:t>That culture will have expectations, beliefs, mores, codes, and rituals</a:t>
            </a:r>
          </a:p>
        </p:txBody>
      </p:sp>
      <p:pic>
        <p:nvPicPr>
          <p:cNvPr id="10242" name="Picture 2" descr="a group of people wearing antlers surrounding a giant television pixel art">
            <a:extLst>
              <a:ext uri="{FF2B5EF4-FFF2-40B4-BE49-F238E27FC236}">
                <a16:creationId xmlns:a16="http://schemas.microsoft.com/office/drawing/2014/main" id="{BE0AE1E7-9CD3-F05D-4B90-7F87159A11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21" r="12252"/>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36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ox Packages">
            <a:extLst>
              <a:ext uri="{FF2B5EF4-FFF2-40B4-BE49-F238E27FC236}">
                <a16:creationId xmlns:a16="http://schemas.microsoft.com/office/drawing/2014/main" id="{452A3530-5F09-8349-6AC3-AAE5A87C41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811" r="11975"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307C8B-5FF2-5AE5-AC4E-076B7EEF77A2}"/>
              </a:ext>
            </a:extLst>
          </p:cNvPr>
          <p:cNvSpPr>
            <a:spLocks noGrp="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US" sz="4500" dirty="0">
                <a:solidFill>
                  <a:srgbClr val="FFFFFF"/>
                </a:solidFill>
              </a:rPr>
              <a:t>Do we have any say in who we are, or are we simply the product of exterior forces?</a:t>
            </a:r>
          </a:p>
        </p:txBody>
      </p:sp>
      <p:sp>
        <p:nvSpPr>
          <p:cNvPr id="3" name="Subtitle 2">
            <a:extLst>
              <a:ext uri="{FF2B5EF4-FFF2-40B4-BE49-F238E27FC236}">
                <a16:creationId xmlns:a16="http://schemas.microsoft.com/office/drawing/2014/main" id="{232725FA-9310-9513-54AC-5EED9735812A}"/>
              </a:ext>
            </a:extLst>
          </p:cNvPr>
          <p:cNvSpPr>
            <a:spLocks noGrp="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199467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ov through the windshield of a car at night as another car drives towards">
            <a:extLst>
              <a:ext uri="{FF2B5EF4-FFF2-40B4-BE49-F238E27FC236}">
                <a16:creationId xmlns:a16="http://schemas.microsoft.com/office/drawing/2014/main" id="{26DB9C63-BB99-B64B-6357-6963976029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13806" b="-3"/>
          <a:stretch/>
        </p:blipFill>
        <p:spPr bwMode="auto">
          <a:xfrm>
            <a:off x="2641851" y="10"/>
            <a:ext cx="65021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255249-6F90-E3D3-83C2-D2B0CE7EB761}"/>
              </a:ext>
            </a:extLst>
          </p:cNvPr>
          <p:cNvSpPr>
            <a:spLocks noGrp="1"/>
          </p:cNvSpPr>
          <p:nvPr>
            <p:ph type="title"/>
          </p:nvPr>
        </p:nvSpPr>
        <p:spPr>
          <a:xfrm>
            <a:off x="278320" y="1161288"/>
            <a:ext cx="2578608" cy="1124712"/>
          </a:xfrm>
        </p:spPr>
        <p:txBody>
          <a:bodyPr anchor="b">
            <a:normAutofit/>
          </a:bodyPr>
          <a:lstStyle/>
          <a:p>
            <a:endParaRPr lang="en-US" sz="2400" dirty="0">
              <a:solidFill>
                <a:schemeClr val="bg1"/>
              </a:solidFill>
            </a:endParaRPr>
          </a:p>
        </p:txBody>
      </p:sp>
      <p:sp>
        <p:nvSpPr>
          <p:cNvPr id="11275" name="Rectangle 112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77" name="Rectangle 112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747D0C-7250-F1F6-FC57-C7B7924C8A74}"/>
              </a:ext>
            </a:extLst>
          </p:cNvPr>
          <p:cNvSpPr>
            <a:spLocks noGrp="1"/>
          </p:cNvSpPr>
          <p:nvPr>
            <p:ph idx="1"/>
          </p:nvPr>
        </p:nvSpPr>
        <p:spPr>
          <a:xfrm>
            <a:off x="278320" y="2718054"/>
            <a:ext cx="2579180" cy="3207258"/>
          </a:xfrm>
        </p:spPr>
        <p:txBody>
          <a:bodyPr anchor="t">
            <a:normAutofit/>
          </a:bodyPr>
          <a:lstStyle/>
          <a:p>
            <a:endParaRPr lang="en-US" sz="1500">
              <a:solidFill>
                <a:schemeClr val="bg1"/>
              </a:solidFill>
            </a:endParaRPr>
          </a:p>
        </p:txBody>
      </p:sp>
    </p:spTree>
    <p:extLst>
      <p:ext uri="{BB962C8B-B14F-4D97-AF65-F5344CB8AC3E}">
        <p14:creationId xmlns:p14="http://schemas.microsoft.com/office/powerpoint/2010/main" val="254516731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1259</Words>
  <Application>Microsoft Macintosh PowerPoint</Application>
  <PresentationFormat>On-screen Show (4:3)</PresentationFormat>
  <Paragraphs>99</Paragraphs>
  <Slides>32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vt:lpstr>
      <vt:lpstr>Times New Roman</vt:lpstr>
      <vt:lpstr>Default Design</vt:lpstr>
      <vt:lpstr>What Forces Shape Us?</vt:lpstr>
      <vt:lpstr>Psychological determinism </vt:lpstr>
      <vt:lpstr>Behavioural determinism </vt:lpstr>
      <vt:lpstr>Physical determinism</vt:lpstr>
      <vt:lpstr>Metaphysical determinism </vt:lpstr>
      <vt:lpstr>Societal Forces</vt:lpstr>
      <vt:lpstr>Cultural Forces</vt:lpstr>
      <vt:lpstr>Do we have any say in who we are, or are we simply the product of exterior forces?</vt:lpstr>
      <vt:lpstr>PowerPoint Presentation</vt:lpstr>
      <vt:lpstr>PowerPoint Presentation</vt:lpstr>
      <vt:lpstr>Are We Condemned to be Free?</vt:lpstr>
      <vt:lpstr>PowerPoint Presentation</vt:lpstr>
      <vt:lpstr>Existentialism</vt:lpstr>
      <vt:lpstr>Warning: Nietzsche is an offensive and dangerous philosopher</vt:lpstr>
      <vt:lpstr>Friedrich Nietzsche </vt:lpstr>
      <vt:lpstr>A famous passage from Nietzsche</vt:lpstr>
      <vt:lpstr>PowerPoint Presentation</vt:lpstr>
      <vt:lpstr>What else prevents us from admitting we are free?</vt:lpstr>
      <vt:lpstr>Herd Mentality</vt:lpstr>
      <vt:lpstr>Slave Morality</vt:lpstr>
      <vt:lpstr>So, what is good?</vt:lpstr>
      <vt:lpstr>Nietzsche gets Badly Misinterpreted</vt:lpstr>
      <vt:lpstr>What Hitler Got Wrong (Partial List)</vt:lpstr>
      <vt:lpstr>The Herd</vt:lpstr>
      <vt:lpstr>Fascism isn’t it</vt:lpstr>
      <vt:lpstr>An Ubermensch?</vt:lpstr>
      <vt:lpstr>So What the %@&amp;#?</vt:lpstr>
      <vt:lpstr>Existentialism</vt:lpstr>
      <vt:lpstr>PowerPoint Presentation</vt:lpstr>
      <vt:lpstr>Existentialism</vt:lpstr>
      <vt:lpstr>Existentialism Continued…</vt:lpstr>
      <vt:lpstr>The last thing Nietzsche did before going insane and wasting away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 I Free or Determined? </dc:title>
  <dc:creator>Nathan Radke</dc:creator>
  <cp:lastModifiedBy>Nathan Radke</cp:lastModifiedBy>
  <cp:revision>11</cp:revision>
  <dcterms:created xsi:type="dcterms:W3CDTF">2008-09-23T03:02:47Z</dcterms:created>
  <dcterms:modified xsi:type="dcterms:W3CDTF">2024-10-09T12:53:16Z</dcterms:modified>
</cp:coreProperties>
</file>