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59" r:id="rId4"/>
    <p:sldId id="258" r:id="rId5"/>
    <p:sldId id="268" r:id="rId6"/>
    <p:sldId id="292" r:id="rId7"/>
    <p:sldId id="257" r:id="rId8"/>
    <p:sldId id="293" r:id="rId9"/>
    <p:sldId id="264" r:id="rId10"/>
    <p:sldId id="282" r:id="rId11"/>
    <p:sldId id="265" r:id="rId12"/>
    <p:sldId id="288" r:id="rId13"/>
    <p:sldId id="266" r:id="rId14"/>
    <p:sldId id="286" r:id="rId15"/>
    <p:sldId id="275" r:id="rId16"/>
    <p:sldId id="287" r:id="rId17"/>
    <p:sldId id="277" r:id="rId18"/>
    <p:sldId id="289" r:id="rId19"/>
    <p:sldId id="290" r:id="rId20"/>
    <p:sldId id="291" r:id="rId21"/>
    <p:sldId id="276" r:id="rId22"/>
    <p:sldId id="267" r:id="rId23"/>
    <p:sldId id="270" r:id="rId24"/>
    <p:sldId id="284" r:id="rId25"/>
    <p:sldId id="269" r:id="rId26"/>
    <p:sldId id="285" r:id="rId27"/>
    <p:sldId id="274" r:id="rId28"/>
    <p:sldId id="271" r:id="rId29"/>
    <p:sldId id="281" r:id="rId30"/>
    <p:sldId id="280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38"/>
    <p:restoredTop sz="94663"/>
  </p:normalViewPr>
  <p:slideViewPr>
    <p:cSldViewPr snapToGrid="0" snapToObjects="1">
      <p:cViewPr varScale="1">
        <p:scale>
          <a:sx n="130" d="100"/>
          <a:sy n="130" d="100"/>
        </p:scale>
        <p:origin x="11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58E7E-4A6A-4C2D-B6F5-C64D18C3802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E3C65B-15B7-4D7D-957B-566B55117BA0}">
      <dgm:prSet/>
      <dgm:spPr/>
      <dgm:t>
        <a:bodyPr/>
        <a:lstStyle/>
        <a:p>
          <a:r>
            <a:rPr lang="en-US"/>
            <a:t>Intensity</a:t>
          </a:r>
        </a:p>
      </dgm:t>
    </dgm:pt>
    <dgm:pt modelId="{4E77F73F-9E52-4384-89D9-31FCED1BCA1C}" type="parTrans" cxnId="{E1726705-6A38-4B3A-AE8F-ADF1F66BC9F9}">
      <dgm:prSet/>
      <dgm:spPr/>
      <dgm:t>
        <a:bodyPr/>
        <a:lstStyle/>
        <a:p>
          <a:endParaRPr lang="en-US"/>
        </a:p>
      </dgm:t>
    </dgm:pt>
    <dgm:pt modelId="{E285D0EA-2F54-49E2-9EC5-B7032DD7B631}" type="sibTrans" cxnId="{E1726705-6A38-4B3A-AE8F-ADF1F66BC9F9}">
      <dgm:prSet/>
      <dgm:spPr/>
      <dgm:t>
        <a:bodyPr/>
        <a:lstStyle/>
        <a:p>
          <a:endParaRPr lang="en-US"/>
        </a:p>
      </dgm:t>
    </dgm:pt>
    <dgm:pt modelId="{F1F4E1AB-37B3-4BE6-953C-D779FFB78475}">
      <dgm:prSet/>
      <dgm:spPr/>
      <dgm:t>
        <a:bodyPr/>
        <a:lstStyle/>
        <a:p>
          <a:r>
            <a:rPr lang="en-US"/>
            <a:t>Duration</a:t>
          </a:r>
        </a:p>
      </dgm:t>
    </dgm:pt>
    <dgm:pt modelId="{D781F1DF-9624-4A4F-8D1A-70246697927C}" type="parTrans" cxnId="{1C046B09-CD57-47C7-962D-F02A4AF46A33}">
      <dgm:prSet/>
      <dgm:spPr/>
      <dgm:t>
        <a:bodyPr/>
        <a:lstStyle/>
        <a:p>
          <a:endParaRPr lang="en-US"/>
        </a:p>
      </dgm:t>
    </dgm:pt>
    <dgm:pt modelId="{B18E6D03-7B72-4B99-918D-16D749345631}" type="sibTrans" cxnId="{1C046B09-CD57-47C7-962D-F02A4AF46A33}">
      <dgm:prSet/>
      <dgm:spPr/>
      <dgm:t>
        <a:bodyPr/>
        <a:lstStyle/>
        <a:p>
          <a:endParaRPr lang="en-US"/>
        </a:p>
      </dgm:t>
    </dgm:pt>
    <dgm:pt modelId="{19FA3F37-FD96-44EA-A014-95A4763F19E3}">
      <dgm:prSet/>
      <dgm:spPr/>
      <dgm:t>
        <a:bodyPr/>
        <a:lstStyle/>
        <a:p>
          <a:r>
            <a:rPr lang="en-US"/>
            <a:t>Certainty</a:t>
          </a:r>
        </a:p>
      </dgm:t>
    </dgm:pt>
    <dgm:pt modelId="{3C1EB8F9-3C83-4FC7-A0B4-8024A4E43636}" type="parTrans" cxnId="{76A490AF-4374-41BC-8DEB-21CC43266841}">
      <dgm:prSet/>
      <dgm:spPr/>
      <dgm:t>
        <a:bodyPr/>
        <a:lstStyle/>
        <a:p>
          <a:endParaRPr lang="en-US"/>
        </a:p>
      </dgm:t>
    </dgm:pt>
    <dgm:pt modelId="{A6174053-A461-4400-A4F9-93CEF05E0E34}" type="sibTrans" cxnId="{76A490AF-4374-41BC-8DEB-21CC43266841}">
      <dgm:prSet/>
      <dgm:spPr/>
      <dgm:t>
        <a:bodyPr/>
        <a:lstStyle/>
        <a:p>
          <a:endParaRPr lang="en-US"/>
        </a:p>
      </dgm:t>
    </dgm:pt>
    <dgm:pt modelId="{2771E13B-9DBE-42EA-9089-6367F9DAF60A}">
      <dgm:prSet/>
      <dgm:spPr/>
      <dgm:t>
        <a:bodyPr/>
        <a:lstStyle/>
        <a:p>
          <a:r>
            <a:rPr lang="en-US"/>
            <a:t>Purity</a:t>
          </a:r>
        </a:p>
      </dgm:t>
    </dgm:pt>
    <dgm:pt modelId="{FE88F62D-72A0-4252-A339-4CFCAE29265F}" type="parTrans" cxnId="{B5E51080-E585-4566-BA0E-F265E7F752DA}">
      <dgm:prSet/>
      <dgm:spPr/>
      <dgm:t>
        <a:bodyPr/>
        <a:lstStyle/>
        <a:p>
          <a:endParaRPr lang="en-US"/>
        </a:p>
      </dgm:t>
    </dgm:pt>
    <dgm:pt modelId="{99953702-959D-441F-B37F-7D3283D8BE4C}" type="sibTrans" cxnId="{B5E51080-E585-4566-BA0E-F265E7F752DA}">
      <dgm:prSet/>
      <dgm:spPr/>
      <dgm:t>
        <a:bodyPr/>
        <a:lstStyle/>
        <a:p>
          <a:endParaRPr lang="en-US"/>
        </a:p>
      </dgm:t>
    </dgm:pt>
    <dgm:pt modelId="{534CD83F-15B6-4FCB-896E-02E7B33D14F5}">
      <dgm:prSet/>
      <dgm:spPr/>
      <dgm:t>
        <a:bodyPr/>
        <a:lstStyle/>
        <a:p>
          <a:r>
            <a:rPr lang="en-US"/>
            <a:t>Fecundity</a:t>
          </a:r>
        </a:p>
      </dgm:t>
    </dgm:pt>
    <dgm:pt modelId="{1DE2BBD1-0A72-4F9D-82B8-76862D2A1506}" type="parTrans" cxnId="{A07C5967-28F7-4920-8CC2-8395BB5E994C}">
      <dgm:prSet/>
      <dgm:spPr/>
      <dgm:t>
        <a:bodyPr/>
        <a:lstStyle/>
        <a:p>
          <a:endParaRPr lang="en-US"/>
        </a:p>
      </dgm:t>
    </dgm:pt>
    <dgm:pt modelId="{5C1C6CFD-F1E1-4098-A6E4-61206FD4CF7A}" type="sibTrans" cxnId="{A07C5967-28F7-4920-8CC2-8395BB5E994C}">
      <dgm:prSet/>
      <dgm:spPr/>
      <dgm:t>
        <a:bodyPr/>
        <a:lstStyle/>
        <a:p>
          <a:endParaRPr lang="en-US"/>
        </a:p>
      </dgm:t>
    </dgm:pt>
    <dgm:pt modelId="{7CEA01D5-00B1-45B9-87F9-5CB5AEAEF9BE}">
      <dgm:prSet/>
      <dgm:spPr/>
      <dgm:t>
        <a:bodyPr/>
        <a:lstStyle/>
        <a:p>
          <a:r>
            <a:rPr lang="en-US"/>
            <a:t>Propinquity</a:t>
          </a:r>
        </a:p>
      </dgm:t>
    </dgm:pt>
    <dgm:pt modelId="{F3DF639B-3BAD-4A51-9BE6-5740E251DD65}" type="parTrans" cxnId="{389DBD91-09AE-4865-AEE4-9C36DC9A3440}">
      <dgm:prSet/>
      <dgm:spPr/>
      <dgm:t>
        <a:bodyPr/>
        <a:lstStyle/>
        <a:p>
          <a:endParaRPr lang="en-US"/>
        </a:p>
      </dgm:t>
    </dgm:pt>
    <dgm:pt modelId="{F7A137AE-1C35-4E12-A56E-13C4D2609446}" type="sibTrans" cxnId="{389DBD91-09AE-4865-AEE4-9C36DC9A3440}">
      <dgm:prSet/>
      <dgm:spPr/>
      <dgm:t>
        <a:bodyPr/>
        <a:lstStyle/>
        <a:p>
          <a:endParaRPr lang="en-US"/>
        </a:p>
      </dgm:t>
    </dgm:pt>
    <dgm:pt modelId="{284D3C98-4F36-4BD2-9CBB-3A45D1055DCB}">
      <dgm:prSet/>
      <dgm:spPr/>
      <dgm:t>
        <a:bodyPr/>
        <a:lstStyle/>
        <a:p>
          <a:r>
            <a:rPr lang="en-US"/>
            <a:t>Extent</a:t>
          </a:r>
        </a:p>
      </dgm:t>
    </dgm:pt>
    <dgm:pt modelId="{96D00A30-CA00-4A87-997D-20447DF1373C}" type="parTrans" cxnId="{3AB00FBE-05DF-4F0B-B3F0-B45256F4EE91}">
      <dgm:prSet/>
      <dgm:spPr/>
      <dgm:t>
        <a:bodyPr/>
        <a:lstStyle/>
        <a:p>
          <a:endParaRPr lang="en-US"/>
        </a:p>
      </dgm:t>
    </dgm:pt>
    <dgm:pt modelId="{9E0CE476-FEBA-4E68-89AD-0653E84CAF3C}" type="sibTrans" cxnId="{3AB00FBE-05DF-4F0B-B3F0-B45256F4EE91}">
      <dgm:prSet/>
      <dgm:spPr/>
      <dgm:t>
        <a:bodyPr/>
        <a:lstStyle/>
        <a:p>
          <a:endParaRPr lang="en-US"/>
        </a:p>
      </dgm:t>
    </dgm:pt>
    <dgm:pt modelId="{B86A8CCF-761E-394F-9C02-AF2B351831C4}" type="pres">
      <dgm:prSet presAssocID="{80358E7E-4A6A-4C2D-B6F5-C64D18C38028}" presName="vert0" presStyleCnt="0">
        <dgm:presLayoutVars>
          <dgm:dir/>
          <dgm:animOne val="branch"/>
          <dgm:animLvl val="lvl"/>
        </dgm:presLayoutVars>
      </dgm:prSet>
      <dgm:spPr/>
    </dgm:pt>
    <dgm:pt modelId="{8A81F379-FF35-CF4F-82BD-90CD2D52D70D}" type="pres">
      <dgm:prSet presAssocID="{D0E3C65B-15B7-4D7D-957B-566B55117BA0}" presName="thickLine" presStyleLbl="alignNode1" presStyleIdx="0" presStyleCnt="7"/>
      <dgm:spPr/>
    </dgm:pt>
    <dgm:pt modelId="{3A474805-3DCB-FC4E-A7BF-6009050B734E}" type="pres">
      <dgm:prSet presAssocID="{D0E3C65B-15B7-4D7D-957B-566B55117BA0}" presName="horz1" presStyleCnt="0"/>
      <dgm:spPr/>
    </dgm:pt>
    <dgm:pt modelId="{166DEAF7-269D-5846-AFA1-EE5159F695C2}" type="pres">
      <dgm:prSet presAssocID="{D0E3C65B-15B7-4D7D-957B-566B55117BA0}" presName="tx1" presStyleLbl="revTx" presStyleIdx="0" presStyleCnt="7"/>
      <dgm:spPr/>
    </dgm:pt>
    <dgm:pt modelId="{3FF1CCD1-F447-894D-BF2F-7B29EE67E571}" type="pres">
      <dgm:prSet presAssocID="{D0E3C65B-15B7-4D7D-957B-566B55117BA0}" presName="vert1" presStyleCnt="0"/>
      <dgm:spPr/>
    </dgm:pt>
    <dgm:pt modelId="{5AC0BEB4-4B1F-374A-9976-8E2DFB5F3ACB}" type="pres">
      <dgm:prSet presAssocID="{F1F4E1AB-37B3-4BE6-953C-D779FFB78475}" presName="thickLine" presStyleLbl="alignNode1" presStyleIdx="1" presStyleCnt="7"/>
      <dgm:spPr/>
    </dgm:pt>
    <dgm:pt modelId="{8F2FFEDB-AE9E-0B46-B75A-B15924A35F83}" type="pres">
      <dgm:prSet presAssocID="{F1F4E1AB-37B3-4BE6-953C-D779FFB78475}" presName="horz1" presStyleCnt="0"/>
      <dgm:spPr/>
    </dgm:pt>
    <dgm:pt modelId="{2A638BFC-7633-6045-A0CF-C908B178C207}" type="pres">
      <dgm:prSet presAssocID="{F1F4E1AB-37B3-4BE6-953C-D779FFB78475}" presName="tx1" presStyleLbl="revTx" presStyleIdx="1" presStyleCnt="7"/>
      <dgm:spPr/>
    </dgm:pt>
    <dgm:pt modelId="{231C6711-7966-9740-896B-5825EB425441}" type="pres">
      <dgm:prSet presAssocID="{F1F4E1AB-37B3-4BE6-953C-D779FFB78475}" presName="vert1" presStyleCnt="0"/>
      <dgm:spPr/>
    </dgm:pt>
    <dgm:pt modelId="{191F6644-773E-4D40-81C9-6CC8A8DD2808}" type="pres">
      <dgm:prSet presAssocID="{19FA3F37-FD96-44EA-A014-95A4763F19E3}" presName="thickLine" presStyleLbl="alignNode1" presStyleIdx="2" presStyleCnt="7"/>
      <dgm:spPr/>
    </dgm:pt>
    <dgm:pt modelId="{58306EBD-5CB1-2C4F-BCD1-93D53DE8EBF3}" type="pres">
      <dgm:prSet presAssocID="{19FA3F37-FD96-44EA-A014-95A4763F19E3}" presName="horz1" presStyleCnt="0"/>
      <dgm:spPr/>
    </dgm:pt>
    <dgm:pt modelId="{F0521F7C-7ADA-5A4C-8D0A-7D6AAAA6970D}" type="pres">
      <dgm:prSet presAssocID="{19FA3F37-FD96-44EA-A014-95A4763F19E3}" presName="tx1" presStyleLbl="revTx" presStyleIdx="2" presStyleCnt="7"/>
      <dgm:spPr/>
    </dgm:pt>
    <dgm:pt modelId="{EFEFBFD1-D622-3B4A-97DC-095700701D28}" type="pres">
      <dgm:prSet presAssocID="{19FA3F37-FD96-44EA-A014-95A4763F19E3}" presName="vert1" presStyleCnt="0"/>
      <dgm:spPr/>
    </dgm:pt>
    <dgm:pt modelId="{5AF753A8-DA94-3149-9656-15F6D2070D4E}" type="pres">
      <dgm:prSet presAssocID="{2771E13B-9DBE-42EA-9089-6367F9DAF60A}" presName="thickLine" presStyleLbl="alignNode1" presStyleIdx="3" presStyleCnt="7"/>
      <dgm:spPr/>
    </dgm:pt>
    <dgm:pt modelId="{0CBC984F-E49F-BD41-90C0-437213C4CB92}" type="pres">
      <dgm:prSet presAssocID="{2771E13B-9DBE-42EA-9089-6367F9DAF60A}" presName="horz1" presStyleCnt="0"/>
      <dgm:spPr/>
    </dgm:pt>
    <dgm:pt modelId="{A1ED9EC5-3B6C-CC41-BA2C-4CDAB08C7385}" type="pres">
      <dgm:prSet presAssocID="{2771E13B-9DBE-42EA-9089-6367F9DAF60A}" presName="tx1" presStyleLbl="revTx" presStyleIdx="3" presStyleCnt="7"/>
      <dgm:spPr/>
    </dgm:pt>
    <dgm:pt modelId="{32556A8E-9C0C-8E43-9864-E02BD1F70397}" type="pres">
      <dgm:prSet presAssocID="{2771E13B-9DBE-42EA-9089-6367F9DAF60A}" presName="vert1" presStyleCnt="0"/>
      <dgm:spPr/>
    </dgm:pt>
    <dgm:pt modelId="{06D6BB51-5BE0-6B47-94BC-C2E5064B5D29}" type="pres">
      <dgm:prSet presAssocID="{534CD83F-15B6-4FCB-896E-02E7B33D14F5}" presName="thickLine" presStyleLbl="alignNode1" presStyleIdx="4" presStyleCnt="7"/>
      <dgm:spPr/>
    </dgm:pt>
    <dgm:pt modelId="{9D392A47-3B03-C940-8A9B-50E41CF7D1C8}" type="pres">
      <dgm:prSet presAssocID="{534CD83F-15B6-4FCB-896E-02E7B33D14F5}" presName="horz1" presStyleCnt="0"/>
      <dgm:spPr/>
    </dgm:pt>
    <dgm:pt modelId="{70567F35-0E7D-FE48-9B69-28B420DED36D}" type="pres">
      <dgm:prSet presAssocID="{534CD83F-15B6-4FCB-896E-02E7B33D14F5}" presName="tx1" presStyleLbl="revTx" presStyleIdx="4" presStyleCnt="7"/>
      <dgm:spPr/>
    </dgm:pt>
    <dgm:pt modelId="{99EC355E-076C-3E49-99D3-30E1579DAD6D}" type="pres">
      <dgm:prSet presAssocID="{534CD83F-15B6-4FCB-896E-02E7B33D14F5}" presName="vert1" presStyleCnt="0"/>
      <dgm:spPr/>
    </dgm:pt>
    <dgm:pt modelId="{3F910371-06E8-F848-B9A2-E0EEBE1A59CF}" type="pres">
      <dgm:prSet presAssocID="{7CEA01D5-00B1-45B9-87F9-5CB5AEAEF9BE}" presName="thickLine" presStyleLbl="alignNode1" presStyleIdx="5" presStyleCnt="7"/>
      <dgm:spPr/>
    </dgm:pt>
    <dgm:pt modelId="{2FF4AC4F-D76E-6449-8D21-8B34746509F2}" type="pres">
      <dgm:prSet presAssocID="{7CEA01D5-00B1-45B9-87F9-5CB5AEAEF9BE}" presName="horz1" presStyleCnt="0"/>
      <dgm:spPr/>
    </dgm:pt>
    <dgm:pt modelId="{19B52FB0-951D-5745-87BC-9F042B809303}" type="pres">
      <dgm:prSet presAssocID="{7CEA01D5-00B1-45B9-87F9-5CB5AEAEF9BE}" presName="tx1" presStyleLbl="revTx" presStyleIdx="5" presStyleCnt="7"/>
      <dgm:spPr/>
    </dgm:pt>
    <dgm:pt modelId="{D23D66D6-826B-7F44-9F8E-D4F8A5794BDC}" type="pres">
      <dgm:prSet presAssocID="{7CEA01D5-00B1-45B9-87F9-5CB5AEAEF9BE}" presName="vert1" presStyleCnt="0"/>
      <dgm:spPr/>
    </dgm:pt>
    <dgm:pt modelId="{F8C16AEC-AB12-9A40-A953-AF619DE693ED}" type="pres">
      <dgm:prSet presAssocID="{284D3C98-4F36-4BD2-9CBB-3A45D1055DCB}" presName="thickLine" presStyleLbl="alignNode1" presStyleIdx="6" presStyleCnt="7"/>
      <dgm:spPr/>
    </dgm:pt>
    <dgm:pt modelId="{1AD92DF0-89DD-194A-BB81-BF752850EC3A}" type="pres">
      <dgm:prSet presAssocID="{284D3C98-4F36-4BD2-9CBB-3A45D1055DCB}" presName="horz1" presStyleCnt="0"/>
      <dgm:spPr/>
    </dgm:pt>
    <dgm:pt modelId="{EA11E916-F6E5-7748-BE87-C4B5C310F39D}" type="pres">
      <dgm:prSet presAssocID="{284D3C98-4F36-4BD2-9CBB-3A45D1055DCB}" presName="tx1" presStyleLbl="revTx" presStyleIdx="6" presStyleCnt="7"/>
      <dgm:spPr/>
    </dgm:pt>
    <dgm:pt modelId="{059DF7D7-31A9-794F-8C82-04E9716AEE77}" type="pres">
      <dgm:prSet presAssocID="{284D3C98-4F36-4BD2-9CBB-3A45D1055DCB}" presName="vert1" presStyleCnt="0"/>
      <dgm:spPr/>
    </dgm:pt>
  </dgm:ptLst>
  <dgm:cxnLst>
    <dgm:cxn modelId="{E1726705-6A38-4B3A-AE8F-ADF1F66BC9F9}" srcId="{80358E7E-4A6A-4C2D-B6F5-C64D18C38028}" destId="{D0E3C65B-15B7-4D7D-957B-566B55117BA0}" srcOrd="0" destOrd="0" parTransId="{4E77F73F-9E52-4384-89D9-31FCED1BCA1C}" sibTransId="{E285D0EA-2F54-49E2-9EC5-B7032DD7B631}"/>
    <dgm:cxn modelId="{1C046B09-CD57-47C7-962D-F02A4AF46A33}" srcId="{80358E7E-4A6A-4C2D-B6F5-C64D18C38028}" destId="{F1F4E1AB-37B3-4BE6-953C-D779FFB78475}" srcOrd="1" destOrd="0" parTransId="{D781F1DF-9624-4A4F-8D1A-70246697927C}" sibTransId="{B18E6D03-7B72-4B99-918D-16D749345631}"/>
    <dgm:cxn modelId="{73FE9313-91A3-A14E-9952-EF8315260D97}" type="presOf" srcId="{F1F4E1AB-37B3-4BE6-953C-D779FFB78475}" destId="{2A638BFC-7633-6045-A0CF-C908B178C207}" srcOrd="0" destOrd="0" presId="urn:microsoft.com/office/officeart/2008/layout/LinedList"/>
    <dgm:cxn modelId="{CA65F822-C820-1549-B73C-F33A22888936}" type="presOf" srcId="{2771E13B-9DBE-42EA-9089-6367F9DAF60A}" destId="{A1ED9EC5-3B6C-CC41-BA2C-4CDAB08C7385}" srcOrd="0" destOrd="0" presId="urn:microsoft.com/office/officeart/2008/layout/LinedList"/>
    <dgm:cxn modelId="{41EE5928-78CA-9E42-AA3F-437FE1E94456}" type="presOf" srcId="{D0E3C65B-15B7-4D7D-957B-566B55117BA0}" destId="{166DEAF7-269D-5846-AFA1-EE5159F695C2}" srcOrd="0" destOrd="0" presId="urn:microsoft.com/office/officeart/2008/layout/LinedList"/>
    <dgm:cxn modelId="{E4FAE92B-525F-794E-9FCC-C23136891944}" type="presOf" srcId="{7CEA01D5-00B1-45B9-87F9-5CB5AEAEF9BE}" destId="{19B52FB0-951D-5745-87BC-9F042B809303}" srcOrd="0" destOrd="0" presId="urn:microsoft.com/office/officeart/2008/layout/LinedList"/>
    <dgm:cxn modelId="{84BC4832-7B84-3144-96D1-EC0057553267}" type="presOf" srcId="{534CD83F-15B6-4FCB-896E-02E7B33D14F5}" destId="{70567F35-0E7D-FE48-9B69-28B420DED36D}" srcOrd="0" destOrd="0" presId="urn:microsoft.com/office/officeart/2008/layout/LinedList"/>
    <dgm:cxn modelId="{A07C5967-28F7-4920-8CC2-8395BB5E994C}" srcId="{80358E7E-4A6A-4C2D-B6F5-C64D18C38028}" destId="{534CD83F-15B6-4FCB-896E-02E7B33D14F5}" srcOrd="4" destOrd="0" parTransId="{1DE2BBD1-0A72-4F9D-82B8-76862D2A1506}" sibTransId="{5C1C6CFD-F1E1-4098-A6E4-61206FD4CF7A}"/>
    <dgm:cxn modelId="{B5E51080-E585-4566-BA0E-F265E7F752DA}" srcId="{80358E7E-4A6A-4C2D-B6F5-C64D18C38028}" destId="{2771E13B-9DBE-42EA-9089-6367F9DAF60A}" srcOrd="3" destOrd="0" parTransId="{FE88F62D-72A0-4252-A339-4CFCAE29265F}" sibTransId="{99953702-959D-441F-B37F-7D3283D8BE4C}"/>
    <dgm:cxn modelId="{2FF4668F-D877-9440-AF3F-F833FFDB9C0E}" type="presOf" srcId="{80358E7E-4A6A-4C2D-B6F5-C64D18C38028}" destId="{B86A8CCF-761E-394F-9C02-AF2B351831C4}" srcOrd="0" destOrd="0" presId="urn:microsoft.com/office/officeart/2008/layout/LinedList"/>
    <dgm:cxn modelId="{389DBD91-09AE-4865-AEE4-9C36DC9A3440}" srcId="{80358E7E-4A6A-4C2D-B6F5-C64D18C38028}" destId="{7CEA01D5-00B1-45B9-87F9-5CB5AEAEF9BE}" srcOrd="5" destOrd="0" parTransId="{F3DF639B-3BAD-4A51-9BE6-5740E251DD65}" sibTransId="{F7A137AE-1C35-4E12-A56E-13C4D2609446}"/>
    <dgm:cxn modelId="{19B0DD9F-C5F7-6C4C-8897-C67156652897}" type="presOf" srcId="{19FA3F37-FD96-44EA-A014-95A4763F19E3}" destId="{F0521F7C-7ADA-5A4C-8D0A-7D6AAAA6970D}" srcOrd="0" destOrd="0" presId="urn:microsoft.com/office/officeart/2008/layout/LinedList"/>
    <dgm:cxn modelId="{76A490AF-4374-41BC-8DEB-21CC43266841}" srcId="{80358E7E-4A6A-4C2D-B6F5-C64D18C38028}" destId="{19FA3F37-FD96-44EA-A014-95A4763F19E3}" srcOrd="2" destOrd="0" parTransId="{3C1EB8F9-3C83-4FC7-A0B4-8024A4E43636}" sibTransId="{A6174053-A461-4400-A4F9-93CEF05E0E34}"/>
    <dgm:cxn modelId="{3AB00FBE-05DF-4F0B-B3F0-B45256F4EE91}" srcId="{80358E7E-4A6A-4C2D-B6F5-C64D18C38028}" destId="{284D3C98-4F36-4BD2-9CBB-3A45D1055DCB}" srcOrd="6" destOrd="0" parTransId="{96D00A30-CA00-4A87-997D-20447DF1373C}" sibTransId="{9E0CE476-FEBA-4E68-89AD-0653E84CAF3C}"/>
    <dgm:cxn modelId="{600679D3-30F3-EE48-893B-DDFCC0801D98}" type="presOf" srcId="{284D3C98-4F36-4BD2-9CBB-3A45D1055DCB}" destId="{EA11E916-F6E5-7748-BE87-C4B5C310F39D}" srcOrd="0" destOrd="0" presId="urn:microsoft.com/office/officeart/2008/layout/LinedList"/>
    <dgm:cxn modelId="{E626FA0C-B572-B940-8FF1-675EA21DAC50}" type="presParOf" srcId="{B86A8CCF-761E-394F-9C02-AF2B351831C4}" destId="{8A81F379-FF35-CF4F-82BD-90CD2D52D70D}" srcOrd="0" destOrd="0" presId="urn:microsoft.com/office/officeart/2008/layout/LinedList"/>
    <dgm:cxn modelId="{0AB83C4F-BD63-4D4C-927B-580C322FA3AC}" type="presParOf" srcId="{B86A8CCF-761E-394F-9C02-AF2B351831C4}" destId="{3A474805-3DCB-FC4E-A7BF-6009050B734E}" srcOrd="1" destOrd="0" presId="urn:microsoft.com/office/officeart/2008/layout/LinedList"/>
    <dgm:cxn modelId="{EFB3FAE5-B0CF-0A4E-911D-4F74DDCF85B8}" type="presParOf" srcId="{3A474805-3DCB-FC4E-A7BF-6009050B734E}" destId="{166DEAF7-269D-5846-AFA1-EE5159F695C2}" srcOrd="0" destOrd="0" presId="urn:microsoft.com/office/officeart/2008/layout/LinedList"/>
    <dgm:cxn modelId="{469DE6CC-5A1F-AF4B-BC0C-4DB5471F258D}" type="presParOf" srcId="{3A474805-3DCB-FC4E-A7BF-6009050B734E}" destId="{3FF1CCD1-F447-894D-BF2F-7B29EE67E571}" srcOrd="1" destOrd="0" presId="urn:microsoft.com/office/officeart/2008/layout/LinedList"/>
    <dgm:cxn modelId="{D463DB0F-CC17-9C42-8B47-E9AC78E8DEBE}" type="presParOf" srcId="{B86A8CCF-761E-394F-9C02-AF2B351831C4}" destId="{5AC0BEB4-4B1F-374A-9976-8E2DFB5F3ACB}" srcOrd="2" destOrd="0" presId="urn:microsoft.com/office/officeart/2008/layout/LinedList"/>
    <dgm:cxn modelId="{24F6D92D-0D66-BC4D-9307-1F92FB93C44F}" type="presParOf" srcId="{B86A8CCF-761E-394F-9C02-AF2B351831C4}" destId="{8F2FFEDB-AE9E-0B46-B75A-B15924A35F83}" srcOrd="3" destOrd="0" presId="urn:microsoft.com/office/officeart/2008/layout/LinedList"/>
    <dgm:cxn modelId="{E72F61BD-6F88-734C-8C75-E6EEAD9FF2FE}" type="presParOf" srcId="{8F2FFEDB-AE9E-0B46-B75A-B15924A35F83}" destId="{2A638BFC-7633-6045-A0CF-C908B178C207}" srcOrd="0" destOrd="0" presId="urn:microsoft.com/office/officeart/2008/layout/LinedList"/>
    <dgm:cxn modelId="{DF83B631-8CEA-7340-B4F1-390CF1DA8AEE}" type="presParOf" srcId="{8F2FFEDB-AE9E-0B46-B75A-B15924A35F83}" destId="{231C6711-7966-9740-896B-5825EB425441}" srcOrd="1" destOrd="0" presId="urn:microsoft.com/office/officeart/2008/layout/LinedList"/>
    <dgm:cxn modelId="{762C269D-AAA9-074E-AD2B-956CE0CDB517}" type="presParOf" srcId="{B86A8CCF-761E-394F-9C02-AF2B351831C4}" destId="{191F6644-773E-4D40-81C9-6CC8A8DD2808}" srcOrd="4" destOrd="0" presId="urn:microsoft.com/office/officeart/2008/layout/LinedList"/>
    <dgm:cxn modelId="{F3DDDFB0-6D7B-6D42-8B31-79AB0F0F5401}" type="presParOf" srcId="{B86A8CCF-761E-394F-9C02-AF2B351831C4}" destId="{58306EBD-5CB1-2C4F-BCD1-93D53DE8EBF3}" srcOrd="5" destOrd="0" presId="urn:microsoft.com/office/officeart/2008/layout/LinedList"/>
    <dgm:cxn modelId="{DA667E50-4B94-A54F-B24B-30B082A75DAD}" type="presParOf" srcId="{58306EBD-5CB1-2C4F-BCD1-93D53DE8EBF3}" destId="{F0521F7C-7ADA-5A4C-8D0A-7D6AAAA6970D}" srcOrd="0" destOrd="0" presId="urn:microsoft.com/office/officeart/2008/layout/LinedList"/>
    <dgm:cxn modelId="{8E1761B7-894B-CD45-936B-33631E644542}" type="presParOf" srcId="{58306EBD-5CB1-2C4F-BCD1-93D53DE8EBF3}" destId="{EFEFBFD1-D622-3B4A-97DC-095700701D28}" srcOrd="1" destOrd="0" presId="urn:microsoft.com/office/officeart/2008/layout/LinedList"/>
    <dgm:cxn modelId="{1D64682D-53E8-FC46-A2EC-B23BB7A21EC7}" type="presParOf" srcId="{B86A8CCF-761E-394F-9C02-AF2B351831C4}" destId="{5AF753A8-DA94-3149-9656-15F6D2070D4E}" srcOrd="6" destOrd="0" presId="urn:microsoft.com/office/officeart/2008/layout/LinedList"/>
    <dgm:cxn modelId="{547662B4-D09E-3641-A2A0-E9BE4666F5D1}" type="presParOf" srcId="{B86A8CCF-761E-394F-9C02-AF2B351831C4}" destId="{0CBC984F-E49F-BD41-90C0-437213C4CB92}" srcOrd="7" destOrd="0" presId="urn:microsoft.com/office/officeart/2008/layout/LinedList"/>
    <dgm:cxn modelId="{FE513A6C-361E-B646-98AC-692CC64508D5}" type="presParOf" srcId="{0CBC984F-E49F-BD41-90C0-437213C4CB92}" destId="{A1ED9EC5-3B6C-CC41-BA2C-4CDAB08C7385}" srcOrd="0" destOrd="0" presId="urn:microsoft.com/office/officeart/2008/layout/LinedList"/>
    <dgm:cxn modelId="{DDCA051F-53F9-8449-A3C2-7E020E40C719}" type="presParOf" srcId="{0CBC984F-E49F-BD41-90C0-437213C4CB92}" destId="{32556A8E-9C0C-8E43-9864-E02BD1F70397}" srcOrd="1" destOrd="0" presId="urn:microsoft.com/office/officeart/2008/layout/LinedList"/>
    <dgm:cxn modelId="{1968E8A8-B804-BA47-9183-AFFA2BE344DE}" type="presParOf" srcId="{B86A8CCF-761E-394F-9C02-AF2B351831C4}" destId="{06D6BB51-5BE0-6B47-94BC-C2E5064B5D29}" srcOrd="8" destOrd="0" presId="urn:microsoft.com/office/officeart/2008/layout/LinedList"/>
    <dgm:cxn modelId="{0F96BC0F-1802-A544-9F9E-488924FCAD0C}" type="presParOf" srcId="{B86A8CCF-761E-394F-9C02-AF2B351831C4}" destId="{9D392A47-3B03-C940-8A9B-50E41CF7D1C8}" srcOrd="9" destOrd="0" presId="urn:microsoft.com/office/officeart/2008/layout/LinedList"/>
    <dgm:cxn modelId="{81723656-497A-2D42-8C06-30BBA3E3AE94}" type="presParOf" srcId="{9D392A47-3B03-C940-8A9B-50E41CF7D1C8}" destId="{70567F35-0E7D-FE48-9B69-28B420DED36D}" srcOrd="0" destOrd="0" presId="urn:microsoft.com/office/officeart/2008/layout/LinedList"/>
    <dgm:cxn modelId="{2D9E9944-91B2-F643-8AB8-54353803AA96}" type="presParOf" srcId="{9D392A47-3B03-C940-8A9B-50E41CF7D1C8}" destId="{99EC355E-076C-3E49-99D3-30E1579DAD6D}" srcOrd="1" destOrd="0" presId="urn:microsoft.com/office/officeart/2008/layout/LinedList"/>
    <dgm:cxn modelId="{59E081AC-5577-4B43-8D21-2B4729B8886A}" type="presParOf" srcId="{B86A8CCF-761E-394F-9C02-AF2B351831C4}" destId="{3F910371-06E8-F848-B9A2-E0EEBE1A59CF}" srcOrd="10" destOrd="0" presId="urn:microsoft.com/office/officeart/2008/layout/LinedList"/>
    <dgm:cxn modelId="{DEC8204D-0B35-B94B-B5A3-9A4539240E09}" type="presParOf" srcId="{B86A8CCF-761E-394F-9C02-AF2B351831C4}" destId="{2FF4AC4F-D76E-6449-8D21-8B34746509F2}" srcOrd="11" destOrd="0" presId="urn:microsoft.com/office/officeart/2008/layout/LinedList"/>
    <dgm:cxn modelId="{DE6EB1DD-6819-164D-AB92-D22CE386A4CB}" type="presParOf" srcId="{2FF4AC4F-D76E-6449-8D21-8B34746509F2}" destId="{19B52FB0-951D-5745-87BC-9F042B809303}" srcOrd="0" destOrd="0" presId="urn:microsoft.com/office/officeart/2008/layout/LinedList"/>
    <dgm:cxn modelId="{7C4B41C4-9CAC-6B4E-9A94-D6E36125F4BD}" type="presParOf" srcId="{2FF4AC4F-D76E-6449-8D21-8B34746509F2}" destId="{D23D66D6-826B-7F44-9F8E-D4F8A5794BDC}" srcOrd="1" destOrd="0" presId="urn:microsoft.com/office/officeart/2008/layout/LinedList"/>
    <dgm:cxn modelId="{A598263A-55D7-2E40-B616-191E7C9DB720}" type="presParOf" srcId="{B86A8CCF-761E-394F-9C02-AF2B351831C4}" destId="{F8C16AEC-AB12-9A40-A953-AF619DE693ED}" srcOrd="12" destOrd="0" presId="urn:microsoft.com/office/officeart/2008/layout/LinedList"/>
    <dgm:cxn modelId="{03394E32-C3C6-E949-82F5-FDDBE9B23325}" type="presParOf" srcId="{B86A8CCF-761E-394F-9C02-AF2B351831C4}" destId="{1AD92DF0-89DD-194A-BB81-BF752850EC3A}" srcOrd="13" destOrd="0" presId="urn:microsoft.com/office/officeart/2008/layout/LinedList"/>
    <dgm:cxn modelId="{DF766BDA-CAD5-1D4A-A101-DEA3A17CCA04}" type="presParOf" srcId="{1AD92DF0-89DD-194A-BB81-BF752850EC3A}" destId="{EA11E916-F6E5-7748-BE87-C4B5C310F39D}" srcOrd="0" destOrd="0" presId="urn:microsoft.com/office/officeart/2008/layout/LinedList"/>
    <dgm:cxn modelId="{5C3B5482-C12E-7647-8C5D-1C82153A404F}" type="presParOf" srcId="{1AD92DF0-89DD-194A-BB81-BF752850EC3A}" destId="{059DF7D7-31A9-794F-8C82-04E9716AEE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1F379-FF35-CF4F-82BD-90CD2D52D70D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DEAF7-269D-5846-AFA1-EE5159F695C2}">
      <dsp:nvSpPr>
        <dsp:cNvPr id="0" name=""/>
        <dsp:cNvSpPr/>
      </dsp:nvSpPr>
      <dsp:spPr>
        <a:xfrm>
          <a:off x="0" y="552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Intensity</a:t>
          </a:r>
        </a:p>
      </dsp:txBody>
      <dsp:txXfrm>
        <a:off x="0" y="552"/>
        <a:ext cx="8229600" cy="646408"/>
      </dsp:txXfrm>
    </dsp:sp>
    <dsp:sp modelId="{5AC0BEB4-4B1F-374A-9976-8E2DFB5F3ACB}">
      <dsp:nvSpPr>
        <dsp:cNvPr id="0" name=""/>
        <dsp:cNvSpPr/>
      </dsp:nvSpPr>
      <dsp:spPr>
        <a:xfrm>
          <a:off x="0" y="64696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38BFC-7633-6045-A0CF-C908B178C207}">
      <dsp:nvSpPr>
        <dsp:cNvPr id="0" name=""/>
        <dsp:cNvSpPr/>
      </dsp:nvSpPr>
      <dsp:spPr>
        <a:xfrm>
          <a:off x="0" y="646960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Duration</a:t>
          </a:r>
        </a:p>
      </dsp:txBody>
      <dsp:txXfrm>
        <a:off x="0" y="646960"/>
        <a:ext cx="8229600" cy="646408"/>
      </dsp:txXfrm>
    </dsp:sp>
    <dsp:sp modelId="{191F6644-773E-4D40-81C9-6CC8A8DD2808}">
      <dsp:nvSpPr>
        <dsp:cNvPr id="0" name=""/>
        <dsp:cNvSpPr/>
      </dsp:nvSpPr>
      <dsp:spPr>
        <a:xfrm>
          <a:off x="0" y="129336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21F7C-7ADA-5A4C-8D0A-7D6AAAA6970D}">
      <dsp:nvSpPr>
        <dsp:cNvPr id="0" name=""/>
        <dsp:cNvSpPr/>
      </dsp:nvSpPr>
      <dsp:spPr>
        <a:xfrm>
          <a:off x="0" y="1293369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Certainty</a:t>
          </a:r>
        </a:p>
      </dsp:txBody>
      <dsp:txXfrm>
        <a:off x="0" y="1293369"/>
        <a:ext cx="8229600" cy="646408"/>
      </dsp:txXfrm>
    </dsp:sp>
    <dsp:sp modelId="{5AF753A8-DA94-3149-9656-15F6D2070D4E}">
      <dsp:nvSpPr>
        <dsp:cNvPr id="0" name=""/>
        <dsp:cNvSpPr/>
      </dsp:nvSpPr>
      <dsp:spPr>
        <a:xfrm>
          <a:off x="0" y="193977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D9EC5-3B6C-CC41-BA2C-4CDAB08C7385}">
      <dsp:nvSpPr>
        <dsp:cNvPr id="0" name=""/>
        <dsp:cNvSpPr/>
      </dsp:nvSpPr>
      <dsp:spPr>
        <a:xfrm>
          <a:off x="0" y="1939777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Purity</a:t>
          </a:r>
        </a:p>
      </dsp:txBody>
      <dsp:txXfrm>
        <a:off x="0" y="1939777"/>
        <a:ext cx="8229600" cy="646408"/>
      </dsp:txXfrm>
    </dsp:sp>
    <dsp:sp modelId="{06D6BB51-5BE0-6B47-94BC-C2E5064B5D29}">
      <dsp:nvSpPr>
        <dsp:cNvPr id="0" name=""/>
        <dsp:cNvSpPr/>
      </dsp:nvSpPr>
      <dsp:spPr>
        <a:xfrm>
          <a:off x="0" y="258618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67F35-0E7D-FE48-9B69-28B420DED36D}">
      <dsp:nvSpPr>
        <dsp:cNvPr id="0" name=""/>
        <dsp:cNvSpPr/>
      </dsp:nvSpPr>
      <dsp:spPr>
        <a:xfrm>
          <a:off x="0" y="2586185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Fecundity</a:t>
          </a:r>
        </a:p>
      </dsp:txBody>
      <dsp:txXfrm>
        <a:off x="0" y="2586185"/>
        <a:ext cx="8229600" cy="646408"/>
      </dsp:txXfrm>
    </dsp:sp>
    <dsp:sp modelId="{3F910371-06E8-F848-B9A2-E0EEBE1A59CF}">
      <dsp:nvSpPr>
        <dsp:cNvPr id="0" name=""/>
        <dsp:cNvSpPr/>
      </dsp:nvSpPr>
      <dsp:spPr>
        <a:xfrm>
          <a:off x="0" y="323259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52FB0-951D-5745-87BC-9F042B809303}">
      <dsp:nvSpPr>
        <dsp:cNvPr id="0" name=""/>
        <dsp:cNvSpPr/>
      </dsp:nvSpPr>
      <dsp:spPr>
        <a:xfrm>
          <a:off x="0" y="3232593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Propinquity</a:t>
          </a:r>
        </a:p>
      </dsp:txBody>
      <dsp:txXfrm>
        <a:off x="0" y="3232593"/>
        <a:ext cx="8229600" cy="646408"/>
      </dsp:txXfrm>
    </dsp:sp>
    <dsp:sp modelId="{F8C16AEC-AB12-9A40-A953-AF619DE693ED}">
      <dsp:nvSpPr>
        <dsp:cNvPr id="0" name=""/>
        <dsp:cNvSpPr/>
      </dsp:nvSpPr>
      <dsp:spPr>
        <a:xfrm>
          <a:off x="0" y="387900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1E916-F6E5-7748-BE87-C4B5C310F39D}">
      <dsp:nvSpPr>
        <dsp:cNvPr id="0" name=""/>
        <dsp:cNvSpPr/>
      </dsp:nvSpPr>
      <dsp:spPr>
        <a:xfrm>
          <a:off x="0" y="3879002"/>
          <a:ext cx="8229600" cy="64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Extent</a:t>
          </a:r>
        </a:p>
      </dsp:txBody>
      <dsp:txXfrm>
        <a:off x="0" y="3879002"/>
        <a:ext cx="8229600" cy="646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8241-20E5-C24F-B4ED-01232886E88B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01-466D-9D45-9E1A-10EEC221B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1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8241-20E5-C24F-B4ED-01232886E88B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01-466D-9D45-9E1A-10EEC221B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0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8241-20E5-C24F-B4ED-01232886E88B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01-466D-9D45-9E1A-10EEC221B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7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8241-20E5-C24F-B4ED-01232886E88B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01-466D-9D45-9E1A-10EEC221B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6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8241-20E5-C24F-B4ED-01232886E88B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01-466D-9D45-9E1A-10EEC221B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8241-20E5-C24F-B4ED-01232886E88B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01-466D-9D45-9E1A-10EEC221B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3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8241-20E5-C24F-B4ED-01232886E88B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01-466D-9D45-9E1A-10EEC221B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3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8241-20E5-C24F-B4ED-01232886E88B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01-466D-9D45-9E1A-10EEC221B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8241-20E5-C24F-B4ED-01232886E88B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01-466D-9D45-9E1A-10EEC221B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6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8241-20E5-C24F-B4ED-01232886E88B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01-466D-9D45-9E1A-10EEC221B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8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8241-20E5-C24F-B4ED-01232886E88B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6A01-466D-9D45-9E1A-10EEC221B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6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A8241-20E5-C24F-B4ED-01232886E88B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6A01-466D-9D45-9E1A-10EEC221B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55306" y="2865437"/>
            <a:ext cx="7772400" cy="1470025"/>
          </a:xfrm>
        </p:spPr>
        <p:txBody>
          <a:bodyPr/>
          <a:lstStyle/>
          <a:p>
            <a:r>
              <a:rPr lang="en-US" dirty="0"/>
              <a:t>Unit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93" y="4335462"/>
            <a:ext cx="6400800" cy="1752600"/>
          </a:xfrm>
        </p:spPr>
        <p:txBody>
          <a:bodyPr/>
          <a:lstStyle/>
          <a:p>
            <a:r>
              <a:rPr lang="en-US" dirty="0"/>
              <a:t>Love and Happiness, and why we are not good at them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321" y="342900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5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Anecdotal evidence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6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Michael Carroll</a:t>
            </a:r>
            <a:br>
              <a:rPr lang="en-US" dirty="0"/>
            </a:br>
            <a:r>
              <a:rPr lang="en-US" dirty="0"/>
              <a:t>won about 20 million dollars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2321" r="-112321"/>
          <a:stretch>
            <a:fillRect/>
          </a:stretch>
        </p:blipFill>
        <p:spPr>
          <a:xfrm>
            <a:off x="457200" y="208755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38677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Attempted suicide twice, now happier and living on $80 a week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0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William Harrell</a:t>
            </a:r>
            <a:br>
              <a:rPr lang="en-US" dirty="0"/>
            </a:br>
            <a:r>
              <a:rPr lang="en-US" dirty="0"/>
              <a:t>won 31 million dollars in 1997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732" r="-18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579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Took his own life in 1999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5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William “Bud” Post</a:t>
            </a:r>
            <a:br>
              <a:rPr lang="en-US" dirty="0"/>
            </a:br>
            <a:r>
              <a:rPr lang="en-US" dirty="0"/>
              <a:t>Won 16 million dollars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97" y="1710800"/>
            <a:ext cx="5549206" cy="4304762"/>
          </a:xfrm>
        </p:spPr>
      </p:pic>
    </p:spTree>
    <p:extLst>
      <p:ext uri="{BB962C8B-B14F-4D97-AF65-F5344CB8AC3E}">
        <p14:creationId xmlns:p14="http://schemas.microsoft.com/office/powerpoint/2010/main" val="3710391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$500 000 in debt in six months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19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Jack Whittaker won $314 million in 2002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12" y="2434431"/>
            <a:ext cx="3838575" cy="2857500"/>
          </a:xfrm>
        </p:spPr>
      </p:pic>
    </p:spTree>
    <p:extLst>
      <p:ext uri="{BB962C8B-B14F-4D97-AF65-F5344CB8AC3E}">
        <p14:creationId xmlns:p14="http://schemas.microsoft.com/office/powerpoint/2010/main" val="228152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DUI conviction, dead daughter and granddaughter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2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5425"/>
            <a:ext cx="7772400" cy="1470025"/>
          </a:xfrm>
        </p:spPr>
        <p:txBody>
          <a:bodyPr/>
          <a:lstStyle/>
          <a:p>
            <a:r>
              <a:rPr lang="en-US" dirty="0"/>
              <a:t>Callie Rogers won $3 million in 2003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1.wp.com/www.thesun.co.uk/wp-content/uploads/2017/02/nintchdbpict000003409275.jpg?crop=0px%2C502px%2C1520px%2C1014px&amp;resize=1200%2C80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43" y="1940568"/>
            <a:ext cx="6403976" cy="426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87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036"/>
            <a:ext cx="8229600" cy="1143000"/>
          </a:xfrm>
        </p:spPr>
        <p:txBody>
          <a:bodyPr/>
          <a:lstStyle/>
          <a:p>
            <a:r>
              <a:rPr lang="en-US" dirty="0"/>
              <a:t>Philosophical hedonists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/>
              <a:t>Epicurus</a:t>
            </a:r>
          </a:p>
          <a:p>
            <a:pPr lvl="2"/>
            <a:r>
              <a:rPr lang="en-US" dirty="0"/>
              <a:t>“Do not spoil what you have by desiring what you have not; remember that what you now have was once among the things you only hoped for.”</a:t>
            </a:r>
          </a:p>
          <a:p>
            <a:r>
              <a:rPr lang="en-US" dirty="0" err="1"/>
              <a:t>Aristippus</a:t>
            </a:r>
            <a:endParaRPr lang="en-US" dirty="0"/>
          </a:p>
          <a:p>
            <a:pPr lvl="2"/>
            <a:r>
              <a:rPr lang="en-US" dirty="0"/>
              <a:t>“The art of life lies in taking pleasures as they pass, and the keenest pleasures are not intellectual, nor are they always moral.”</a:t>
            </a:r>
          </a:p>
        </p:txBody>
      </p:sp>
    </p:spTree>
    <p:extLst>
      <p:ext uri="{BB962C8B-B14F-4D97-AF65-F5344CB8AC3E}">
        <p14:creationId xmlns:p14="http://schemas.microsoft.com/office/powerpoint/2010/main" val="305752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Attempted suicide twice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1.bp.blogspot.com/-vFwXR2myb_s/VdlG7Mf7jDI/AAAAAAAAAvk/3lnRaDV7z04/s400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7" y="3067843"/>
            <a:ext cx="27146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99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statistical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It is difficult to get good stats on lottery winners, since the population is so small</a:t>
            </a:r>
          </a:p>
          <a:p>
            <a:r>
              <a:rPr lang="en-US" dirty="0"/>
              <a:t>Winners of a small amount (&lt;$150,000) were twice as likely to go bankrupt than the general population</a:t>
            </a:r>
          </a:p>
          <a:p>
            <a:r>
              <a:rPr lang="en-US" dirty="0"/>
              <a:t>In a larger study, 37% of families said they were less happy than they were before winning the lottery</a:t>
            </a:r>
          </a:p>
          <a:p>
            <a:r>
              <a:rPr lang="en-US" dirty="0"/>
              <a:t>43% of winners said there was </a:t>
            </a:r>
            <a:r>
              <a:rPr lang="en-US" b="1" dirty="0"/>
              <a:t>no change</a:t>
            </a:r>
            <a:r>
              <a:rPr lang="en-US" dirty="0"/>
              <a:t> in happiness after they won the lottery</a:t>
            </a:r>
          </a:p>
          <a:p>
            <a:r>
              <a:rPr lang="en-US" dirty="0"/>
              <a:t>68% of lottery winners still play the lottery every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0681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Why are we wrong about our happiness?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493"/>
            <a:ext cx="8229600" cy="47553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tend to think that long-term nagging problems or slight improvements will affect us less than big dramatic one-time events</a:t>
            </a:r>
          </a:p>
          <a:p>
            <a:r>
              <a:rPr lang="en-US" dirty="0"/>
              <a:t>This is incorrect – it’s like the belief that you’ll stay drier standing in a slow rain for an hour, rather than having a glass of water thrown on you</a:t>
            </a:r>
          </a:p>
          <a:p>
            <a:r>
              <a:rPr lang="en-US" dirty="0"/>
              <a:t>We overestimate our emotional reactions to singular events</a:t>
            </a:r>
          </a:p>
          <a:p>
            <a:pPr lvl="1"/>
            <a:r>
              <a:rPr lang="en-US" dirty="0"/>
              <a:t>“Impact bias”, which leads to “</a:t>
            </a:r>
            <a:r>
              <a:rPr lang="en-US" dirty="0" err="1"/>
              <a:t>miswanting</a:t>
            </a:r>
            <a:r>
              <a:rPr lang="en-US" dirty="0"/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836022"/>
            <a:ext cx="1426158" cy="14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cause of impact bias: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188"/>
            <a:ext cx="8229600" cy="4788976"/>
          </a:xfrm>
        </p:spPr>
        <p:txBody>
          <a:bodyPr>
            <a:normAutofit/>
          </a:bodyPr>
          <a:lstStyle/>
          <a:p>
            <a:r>
              <a:rPr lang="en-US" dirty="0"/>
              <a:t>Happiness is not a state, it’s a motivating signal</a:t>
            </a:r>
          </a:p>
          <a:p>
            <a:r>
              <a:rPr lang="en-US" dirty="0"/>
              <a:t>Our brain rewards us for success, but does not do so permanently</a:t>
            </a:r>
          </a:p>
          <a:p>
            <a:r>
              <a:rPr lang="en-US" dirty="0"/>
              <a:t>If it did, we would not continue attempting to succeed at things</a:t>
            </a:r>
          </a:p>
          <a:p>
            <a:r>
              <a:rPr lang="en-US" dirty="0"/>
              <a:t>We have the tendency to return to a base level of contentment, rather than stay in an elevated level of happiness or sadness</a:t>
            </a:r>
          </a:p>
        </p:txBody>
      </p:sp>
    </p:spTree>
    <p:extLst>
      <p:ext uri="{BB962C8B-B14F-4D97-AF65-F5344CB8AC3E}">
        <p14:creationId xmlns:p14="http://schemas.microsoft.com/office/powerpoint/2010/main" val="33833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similar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a similar process: the eye adapts to different levels of illumination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 descr="Eye_dilat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8641" y="3080227"/>
            <a:ext cx="5326227" cy="30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74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 remember when I was a very little girl, our house caught on fire.</a:t>
            </a:r>
          </a:p>
          <a:p>
            <a:pPr marL="0" indent="0">
              <a:buNone/>
            </a:pPr>
            <a:r>
              <a:rPr lang="en-US" dirty="0"/>
              <a:t>I'll never forget the look on my father's face as he gathered me up</a:t>
            </a:r>
          </a:p>
          <a:p>
            <a:pPr marL="0" indent="0">
              <a:buNone/>
            </a:pPr>
            <a:r>
              <a:rPr lang="en-US" dirty="0"/>
              <a:t>In his arms and raced through the burning building out to the pavement.</a:t>
            </a:r>
          </a:p>
          <a:p>
            <a:pPr marL="0" indent="0">
              <a:buNone/>
            </a:pPr>
            <a:r>
              <a:rPr lang="en-US" dirty="0"/>
              <a:t>I stood there shivering in my pajamas and watched the whole world go up in flames.</a:t>
            </a:r>
          </a:p>
          <a:p>
            <a:pPr marL="0" indent="0">
              <a:buNone/>
            </a:pPr>
            <a:r>
              <a:rPr lang="en-US" dirty="0"/>
              <a:t>And when it was all over I said to myself,</a:t>
            </a:r>
          </a:p>
          <a:p>
            <a:pPr marL="0" indent="0">
              <a:buNone/>
            </a:pPr>
            <a:r>
              <a:rPr lang="en-US" dirty="0"/>
              <a:t>"Is that all there is to a fire?”</a:t>
            </a:r>
          </a:p>
          <a:p>
            <a:pPr marL="0" indent="0">
              <a:buNone/>
            </a:pPr>
            <a:r>
              <a:rPr lang="en-US" dirty="0"/>
              <a:t>								“Is that all there is?” sung 										by an unimpressed 												Peggy Lee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4" y="4603367"/>
            <a:ext cx="2127798" cy="21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92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minds adapt to different situations and events and return us to our base state. </a:t>
            </a:r>
          </a:p>
          <a:p>
            <a:r>
              <a:rPr lang="en-US" dirty="0"/>
              <a:t>We don’t think about this when we anticipate how happy or sad something will make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Another reason we’re terrible at predicting happiness…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71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Empathy Gap”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Argument by George </a:t>
            </a:r>
            <a:r>
              <a:rPr lang="en-US" dirty="0" err="1"/>
              <a:t>Loewenstein</a:t>
            </a:r>
            <a:r>
              <a:rPr lang="en-US" dirty="0"/>
              <a:t>, another modern happiness theorist</a:t>
            </a:r>
          </a:p>
          <a:p>
            <a:r>
              <a:rPr lang="en-US" dirty="0"/>
              <a:t>We think differently when we are in a “hot” state than when we are in a “cold” state</a:t>
            </a:r>
          </a:p>
          <a:p>
            <a:r>
              <a:rPr lang="en-US" dirty="0"/>
              <a:t>Hot states: “…anxiety, courage, fear, drug craving, sexual excitation…”</a:t>
            </a:r>
          </a:p>
          <a:p>
            <a:r>
              <a:rPr lang="en-US" dirty="0"/>
              <a:t>When we are in a hot state, we make decisions that we would never make otherwise</a:t>
            </a:r>
          </a:p>
          <a:p>
            <a:r>
              <a:rPr lang="en-US" dirty="0"/>
              <a:t>These decisions don’t tend to be excellent choices</a:t>
            </a:r>
          </a:p>
        </p:txBody>
      </p:sp>
    </p:spTree>
    <p:extLst>
      <p:ext uri="{BB962C8B-B14F-4D97-AF65-F5344CB8AC3E}">
        <p14:creationId xmlns:p14="http://schemas.microsoft.com/office/powerpoint/2010/main" val="4353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3200" y="-1423988"/>
            <a:ext cx="14630400" cy="970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Rectangle 3081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429000" y="601744"/>
            <a:ext cx="5086350" cy="1338696"/>
          </a:xfrm>
        </p:spPr>
        <p:txBody>
          <a:bodyPr>
            <a:normAutofit/>
          </a:bodyPr>
          <a:lstStyle/>
          <a:p>
            <a:r>
              <a:rPr lang="en-CA">
                <a:latin typeface="Calibri" charset="0"/>
              </a:rPr>
              <a:t>Jeremy Bentham</a:t>
            </a:r>
          </a:p>
        </p:txBody>
      </p:sp>
      <p:pic>
        <p:nvPicPr>
          <p:cNvPr id="2" name="Picture 1" descr="A person with long hair and a black jacket&#10;&#10;Description automatically generated"/>
          <p:cNvPicPr>
            <a:picLocks noChangeAspect="1"/>
          </p:cNvPicPr>
          <p:nvPr/>
        </p:nvPicPr>
        <p:blipFill>
          <a:blip r:embed="rId2"/>
          <a:srcRect l="28052" r="10710" b="-1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429000" y="1828800"/>
            <a:ext cx="5086350" cy="4640826"/>
          </a:xfrm>
        </p:spPr>
        <p:txBody>
          <a:bodyPr anchor="t">
            <a:normAutofit/>
          </a:bodyPr>
          <a:lstStyle/>
          <a:p>
            <a:r>
              <a:rPr lang="en-CA" sz="2000" dirty="0">
                <a:latin typeface="Calibri" charset="0"/>
              </a:rPr>
              <a:t>English philosopher</a:t>
            </a:r>
          </a:p>
          <a:p>
            <a:r>
              <a:rPr lang="en-CA" sz="2000" dirty="0">
                <a:latin typeface="Calibri" charset="0"/>
              </a:rPr>
              <a:t>1748-1832</a:t>
            </a:r>
          </a:p>
          <a:p>
            <a:r>
              <a:rPr lang="en-US" sz="2000" dirty="0"/>
              <a:t>Founder of the philosophical system of </a:t>
            </a:r>
            <a:r>
              <a:rPr lang="en-US" sz="2000" b="1" dirty="0"/>
              <a:t>utilitarianism</a:t>
            </a:r>
            <a:endParaRPr lang="en-US" sz="2000" dirty="0"/>
          </a:p>
          <a:p>
            <a:r>
              <a:rPr lang="en-US" sz="2000" dirty="0"/>
              <a:t>Argues that all of our decisions should be based on a kind of </a:t>
            </a:r>
            <a:r>
              <a:rPr lang="en-US" sz="2000" b="1" dirty="0"/>
              <a:t>hedonic calculus - </a:t>
            </a:r>
            <a:r>
              <a:rPr lang="en-US" sz="2000" dirty="0"/>
              <a:t>a mathematically-based decision system in which the greatest amount of pleasure is the desired outcome regardless of the “morality” of the action itself</a:t>
            </a:r>
          </a:p>
          <a:p>
            <a:r>
              <a:rPr lang="en-US" sz="2000" dirty="0"/>
              <a:t>Still attends meetings of the Utilitarian Society</a:t>
            </a:r>
          </a:p>
          <a:p>
            <a:pPr>
              <a:buFont typeface="Arial" charset="0"/>
              <a:buNone/>
            </a:pPr>
            <a:endParaRPr lang="en-CA" sz="1700" dirty="0">
              <a:latin typeface="Calibri" charset="0"/>
            </a:endParaRPr>
          </a:p>
          <a:p>
            <a:endParaRPr lang="en-CA" sz="17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Suicide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According to a New England Journal of Medicine study:</a:t>
            </a:r>
          </a:p>
          <a:p>
            <a:pPr lvl="2"/>
            <a:r>
              <a:rPr lang="en-US" dirty="0"/>
              <a:t>24% of near-lethal suicide attempts involved less than 5 minutes of consideration</a:t>
            </a:r>
          </a:p>
          <a:p>
            <a:pPr lvl="2"/>
            <a:r>
              <a:rPr lang="en-US" dirty="0"/>
              <a:t>70% of near-lethal suicide attempts involved less than 1 hour of consideration</a:t>
            </a:r>
          </a:p>
          <a:p>
            <a:r>
              <a:rPr lang="en-US" dirty="0"/>
              <a:t>A 1978 study showed that, of 515 people who had been prevented from jumping off the Golden Gate Bridge, 94% of them had not re-attempted suicide</a:t>
            </a:r>
          </a:p>
        </p:txBody>
      </p:sp>
    </p:spTree>
    <p:extLst>
      <p:ext uri="{BB962C8B-B14F-4D97-AF65-F5344CB8AC3E}">
        <p14:creationId xmlns:p14="http://schemas.microsoft.com/office/powerpoint/2010/main" val="18363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need to think more about the way we feel</a:t>
            </a:r>
          </a:p>
          <a:p>
            <a:r>
              <a:rPr lang="en-US" dirty="0"/>
              <a:t>We need to become better at our internal hedonic calculations</a:t>
            </a:r>
          </a:p>
          <a:p>
            <a:r>
              <a:rPr lang="en-US" dirty="0"/>
              <a:t>We need to overcome the initial sharpness of our immediate reactions, and look ahead to our “cool” state</a:t>
            </a:r>
          </a:p>
          <a:p>
            <a:r>
              <a:rPr lang="en-US" dirty="0"/>
              <a:t>If we understand better what actually makes us happy and unhappy, we can lead more fulfilling lives</a:t>
            </a:r>
          </a:p>
        </p:txBody>
      </p:sp>
    </p:spTree>
    <p:extLst>
      <p:ext uri="{BB962C8B-B14F-4D97-AF65-F5344CB8AC3E}">
        <p14:creationId xmlns:p14="http://schemas.microsoft.com/office/powerpoint/2010/main" val="324514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alibri" charset="0"/>
              </a:rPr>
              <a:t>Ree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>
              <a:latin typeface="Calibri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71500"/>
            <a:ext cx="428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65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Bentham’s Head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797" r="-17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198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3BDE-8909-D860-45C9-2F8D7606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Hedonic Calculus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FD40BE-DBE2-E5ED-35EE-21415D6BB7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83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Futile Pursuit of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Dan Gilbert is a contemporary philosopher who argues that all of our major decisions are made as a result of a kind of hedonic calculus</a:t>
            </a:r>
          </a:p>
          <a:p>
            <a:r>
              <a:rPr lang="en-US" dirty="0"/>
              <a:t>The problem isn’t that we seek pleasure and happiness, the problem is we don’t do it correctly</a:t>
            </a:r>
          </a:p>
          <a:p>
            <a:r>
              <a:rPr lang="en-US" dirty="0"/>
              <a:t>Unfortunately, we are not very good at anticipating what will make us happy or sad</a:t>
            </a:r>
          </a:p>
          <a:p>
            <a:r>
              <a:rPr lang="en-US" dirty="0"/>
              <a:t>We have many examples of this…</a:t>
            </a:r>
          </a:p>
        </p:txBody>
      </p:sp>
    </p:spTree>
    <p:extLst>
      <p:ext uri="{BB962C8B-B14F-4D97-AF65-F5344CB8AC3E}">
        <p14:creationId xmlns:p14="http://schemas.microsoft.com/office/powerpoint/2010/main" val="22531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38F5B-B2E2-068A-E830-F38E797B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322" y="583345"/>
            <a:ext cx="5370268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4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Think of something that could happen that would make you happy for the rest of your life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769" y="583345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4854" y="8126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4114" y="1037066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085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18" y="5636680"/>
            <a:ext cx="113652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3881" y="6096759"/>
            <a:ext cx="81469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5716" y="6238029"/>
            <a:ext cx="7181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Winning the Lottery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0256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942</Words>
  <Application>Microsoft Macintosh PowerPoint</Application>
  <PresentationFormat>On-screen Show (4:3)</PresentationFormat>
  <Paragraphs>86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Unit 4</vt:lpstr>
      <vt:lpstr>Philosophical hedonists</vt:lpstr>
      <vt:lpstr>Jeremy Bentham</vt:lpstr>
      <vt:lpstr>Ree </vt:lpstr>
      <vt:lpstr>Bentham’s Head</vt:lpstr>
      <vt:lpstr>Hedonic Calculus</vt:lpstr>
      <vt:lpstr>The Futile Pursuit of Happiness</vt:lpstr>
      <vt:lpstr>Think of something that could happen that would make you happy for the rest of your life</vt:lpstr>
      <vt:lpstr>Winning the Lottery</vt:lpstr>
      <vt:lpstr>Anecdotal evidence</vt:lpstr>
      <vt:lpstr>Michael Carroll won about 20 million dollars</vt:lpstr>
      <vt:lpstr>Attempted suicide twice, now happier and living on $80 a week </vt:lpstr>
      <vt:lpstr>William Harrell won 31 million dollars in 1997</vt:lpstr>
      <vt:lpstr>Took his own life in 1999</vt:lpstr>
      <vt:lpstr>William “Bud” Post Won 16 million dollars</vt:lpstr>
      <vt:lpstr>$500 000 in debt in six months</vt:lpstr>
      <vt:lpstr>Jack Whittaker won $314 million in 2002</vt:lpstr>
      <vt:lpstr>DUI conviction, dead daughter and granddaughter</vt:lpstr>
      <vt:lpstr>Callie Rogers won $3 million in 2003</vt:lpstr>
      <vt:lpstr>Attempted suicide twice</vt:lpstr>
      <vt:lpstr>Some statistical evidence</vt:lpstr>
      <vt:lpstr>Why are we wrong about our happiness?</vt:lpstr>
      <vt:lpstr>The cause of impact bias: adaptation</vt:lpstr>
      <vt:lpstr>Example of a similar process</vt:lpstr>
      <vt:lpstr>PowerPoint Presentation</vt:lpstr>
      <vt:lpstr>Mood adaptation</vt:lpstr>
      <vt:lpstr>Another reason we’re terrible at predicting happiness…</vt:lpstr>
      <vt:lpstr>“The Empathy Gap”</vt:lpstr>
      <vt:lpstr>PowerPoint Presentation</vt:lpstr>
      <vt:lpstr>Suicide Stats</vt:lpstr>
      <vt:lpstr>Conclusions?</vt:lpstr>
    </vt:vector>
  </TitlesOfParts>
  <Company>Humber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Nathan Radke</dc:creator>
  <cp:lastModifiedBy>Nathan Radke</cp:lastModifiedBy>
  <cp:revision>32</cp:revision>
  <dcterms:created xsi:type="dcterms:W3CDTF">2014-11-15T23:46:17Z</dcterms:created>
  <dcterms:modified xsi:type="dcterms:W3CDTF">2024-11-27T23:05:58Z</dcterms:modified>
</cp:coreProperties>
</file>